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54" r:id="rId5"/>
    <p:sldMasterId id="2147483656" r:id="rId6"/>
    <p:sldMasterId id="2147483658" r:id="rId7"/>
    <p:sldMasterId id="2147483663" r:id="rId8"/>
    <p:sldMasterId id="2147483666" r:id="rId9"/>
    <p:sldMasterId id="2147483668" r:id="rId10"/>
    <p:sldMasterId id="2147483670" r:id="rId11"/>
    <p:sldMasterId id="2147483672" r:id="rId12"/>
    <p:sldMasterId id="2147483674" r:id="rId13"/>
  </p:sldMasterIdLst>
  <p:notesMasterIdLst>
    <p:notesMasterId r:id="rId15"/>
  </p:notesMasterIdLst>
  <p:sldIdLst>
    <p:sldId id="282" r:id="rId14"/>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E7B"/>
    <a:srgbClr val="415A6B"/>
    <a:srgbClr val="3A4F5E"/>
    <a:srgbClr val="4B5772"/>
    <a:srgbClr val="455068"/>
    <a:srgbClr val="78091C"/>
    <a:srgbClr val="5F0E49"/>
    <a:srgbClr val="8A0A20"/>
    <a:srgbClr val="990B22"/>
    <a:srgbClr val="C6A1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2" autoAdjust="0"/>
    <p:restoredTop sz="94660"/>
  </p:normalViewPr>
  <p:slideViewPr>
    <p:cSldViewPr snapToGrid="0" snapToObjects="1">
      <p:cViewPr varScale="1">
        <p:scale>
          <a:sx n="70" d="100"/>
          <a:sy n="70" d="100"/>
        </p:scale>
        <p:origin x="3522" y="78"/>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589A6-7656-744F-8EFD-BDE68393DC58}" type="datetimeFigureOut">
              <a:rPr lang="fr-FR" smtClean="0"/>
              <a:t>02/03/2017</a:t>
            </a:fld>
            <a:endParaRPr lang="fr-FR"/>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AE0AF-6C98-6449-8119-526C1F2D2359}" type="slidenum">
              <a:rPr lang="fr-FR" smtClean="0"/>
              <a:t>‹N°›</a:t>
            </a:fld>
            <a:endParaRPr lang="fr-FR"/>
          </a:p>
        </p:txBody>
      </p:sp>
    </p:spTree>
    <p:extLst>
      <p:ext uri="{BB962C8B-B14F-4D97-AF65-F5344CB8AC3E}">
        <p14:creationId xmlns:p14="http://schemas.microsoft.com/office/powerpoint/2010/main" val="1484221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20" name="ZoneTexte 19"/>
          <p:cNvSpPr txBox="1"/>
          <p:nvPr userDrawn="1"/>
        </p:nvSpPr>
        <p:spPr>
          <a:xfrm>
            <a:off x="4116388" y="4784717"/>
            <a:ext cx="1479562" cy="169277"/>
          </a:xfrm>
          <a:prstGeom prst="rect">
            <a:avLst/>
          </a:prstGeom>
          <a:solidFill>
            <a:srgbClr val="709BB8"/>
          </a:solidFill>
        </p:spPr>
        <p:txBody>
          <a:bodyPr wrap="square" lIns="0" tIns="0" rIns="0" bIns="0" rtlCol="0">
            <a:spAutoFit/>
          </a:bodyPr>
          <a:lstStyle/>
          <a:p>
            <a:pPr algn="ctr"/>
            <a:r>
              <a:rPr lang="fr-FR" sz="1100" dirty="0">
                <a:solidFill>
                  <a:srgbClr val="3A505F"/>
                </a:solidFill>
                <a:latin typeface="Franklin Gothic Medium"/>
                <a:cs typeface="Franklin Gothic Medium"/>
              </a:rPr>
              <a:t>DESCRIPTIF</a:t>
            </a:r>
            <a:r>
              <a:rPr lang="fr-FR" sz="1100" baseline="0" dirty="0">
                <a:solidFill>
                  <a:srgbClr val="3A505F"/>
                </a:solidFill>
                <a:latin typeface="Franklin Gothic Medium"/>
                <a:cs typeface="Franklin Gothic Medium"/>
              </a:rPr>
              <a:t> DU POSTE</a:t>
            </a:r>
            <a:endParaRPr lang="fr-FR" sz="800" dirty="0">
              <a:solidFill>
                <a:srgbClr val="3A505F"/>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709BB8"/>
          </a:solidFill>
        </p:spPr>
        <p:txBody>
          <a:bodyPr wrap="square" lIns="0" tIns="0" rIns="0" bIns="0" rtlCol="0">
            <a:spAutoFit/>
          </a:bodyPr>
          <a:lstStyle/>
          <a:p>
            <a:pPr algn="ctr"/>
            <a:r>
              <a:rPr lang="fr-FR" sz="1100" dirty="0">
                <a:solidFill>
                  <a:srgbClr val="3A505F"/>
                </a:solidFill>
                <a:latin typeface="Franklin Gothic Medium"/>
                <a:cs typeface="Franklin Gothic Medium"/>
              </a:rPr>
              <a:t>PROFIL RECHERCHÉ</a:t>
            </a:r>
            <a:endParaRPr lang="fr-FR" sz="800" dirty="0">
              <a:solidFill>
                <a:srgbClr val="3A505F"/>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709BB8"/>
          </a:solidFill>
        </p:spPr>
        <p:txBody>
          <a:bodyPr wrap="square" lIns="0" tIns="0" rIns="0" bIns="0" rtlCol="0">
            <a:spAutoFit/>
          </a:bodyPr>
          <a:lstStyle/>
          <a:p>
            <a:pPr algn="ctr"/>
            <a:r>
              <a:rPr lang="fr-FR" sz="1100" dirty="0">
                <a:solidFill>
                  <a:srgbClr val="3A505F"/>
                </a:solidFill>
                <a:latin typeface="Franklin Gothic Medium"/>
                <a:cs typeface="Franklin Gothic Medium"/>
              </a:rPr>
              <a:t>COMPÉTENCES DEMANDÉES</a:t>
            </a:r>
            <a:endParaRPr lang="fr-FR" sz="800" dirty="0">
              <a:solidFill>
                <a:srgbClr val="3A505F"/>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34" name="Rectangle 33"/>
          <p:cNvSpPr/>
          <p:nvPr userDrawn="1"/>
        </p:nvSpPr>
        <p:spPr>
          <a:xfrm>
            <a:off x="0" y="7343942"/>
            <a:ext cx="3895058" cy="1003345"/>
          </a:xfrm>
          <a:prstGeom prst="rect">
            <a:avLst/>
          </a:prstGeom>
          <a:solidFill>
            <a:srgbClr val="709B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p:cNvSpPr txBox="1"/>
          <p:nvPr userDrawn="1"/>
        </p:nvSpPr>
        <p:spPr>
          <a:xfrm>
            <a:off x="466058" y="7430789"/>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30" name="Losange 29"/>
          <p:cNvSpPr/>
          <p:nvPr userDrawn="1"/>
        </p:nvSpPr>
        <p:spPr>
          <a:xfrm>
            <a:off x="2023806" y="7263905"/>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7623135"/>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263438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3A4F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545F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138773"/>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À PROPOS DE SOUFFLET NÉGOCE</a:t>
            </a:r>
          </a:p>
          <a:p>
            <a:r>
              <a:rPr lang="fr-FR" sz="900" dirty="0">
                <a:solidFill>
                  <a:srgbClr val="FFFFFF"/>
                </a:solidFill>
                <a:latin typeface="Franklin Gothic Medium"/>
                <a:cs typeface="Franklin Gothic Medium"/>
              </a:rPr>
              <a:t>Soufflet Négoce est le spécialiste de l’</a:t>
            </a:r>
            <a:r>
              <a:rPr lang="fr-FR" sz="900" dirty="0" err="1">
                <a:solidFill>
                  <a:srgbClr val="FFFFFF"/>
                </a:solidFill>
                <a:latin typeface="Franklin Gothic Medium"/>
                <a:cs typeface="Franklin Gothic Medium"/>
              </a:rPr>
              <a:t>origination</a:t>
            </a:r>
            <a:r>
              <a:rPr lang="fr-FR" sz="900" dirty="0">
                <a:solidFill>
                  <a:srgbClr val="FFFFFF"/>
                </a:solidFill>
                <a:latin typeface="Franklin Gothic Medium"/>
                <a:cs typeface="Franklin Gothic Medium"/>
              </a:rPr>
              <a:t> européenne et Mer Noire, chargeur de céréales, graines protéagineuses et de produits laitiers.</a:t>
            </a:r>
          </a:p>
          <a:p>
            <a:r>
              <a:rPr lang="fr-FR" sz="900" dirty="0">
                <a:solidFill>
                  <a:srgbClr val="FFFFFF"/>
                </a:solidFill>
                <a:latin typeface="Franklin Gothic Medium"/>
                <a:cs typeface="Franklin Gothic Medium"/>
              </a:rPr>
              <a:t>Soufflet Négoce propose une solution logistique complète via ses installations portuaires qui permettent de répondre aux besoins de ses clients. Soufflet Négoce est le 2ème exportateur français de céréales à destination de 63 pays.</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545F57"/>
          </a:solidFill>
        </p:spPr>
        <p:txBody>
          <a:bodyPr wrap="square" lIns="0" tIns="0" rIns="0" bIns="0" rtlCol="0">
            <a:spAutoFit/>
          </a:bodyPr>
          <a:lstStyle/>
          <a:p>
            <a:pPr algn="ctr"/>
            <a:r>
              <a:rPr lang="fr-FR" sz="1100" dirty="0">
                <a:solidFill>
                  <a:srgbClr val="FFFFFF"/>
                </a:solidFill>
                <a:latin typeface="Franklin Gothic Medium"/>
                <a:cs typeface="Franklin Gothic Medium"/>
              </a:rPr>
              <a:t>DESCRIPTIF</a:t>
            </a:r>
            <a:r>
              <a:rPr lang="fr-FR" sz="1100" baseline="0" dirty="0">
                <a:solidFill>
                  <a:srgbClr val="FFFFFF"/>
                </a:solidFill>
                <a:latin typeface="Franklin Gothic Medium"/>
                <a:cs typeface="Franklin Gothic Medium"/>
              </a:rPr>
              <a:t> DU POSTE</a:t>
            </a:r>
            <a:endParaRPr lang="fr-FR" sz="800" dirty="0">
              <a:solidFill>
                <a:srgbClr val="FFFFFF"/>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545F57"/>
          </a:solidFill>
        </p:spPr>
        <p:txBody>
          <a:bodyPr wrap="square" lIns="0" tIns="0" rIns="0" bIns="0" rtlCol="0">
            <a:spAutoFit/>
          </a:bodyPr>
          <a:lstStyle/>
          <a:p>
            <a:pPr algn="ctr"/>
            <a:r>
              <a:rPr lang="fr-FR" sz="1100" dirty="0">
                <a:solidFill>
                  <a:srgbClr val="FFFFFF"/>
                </a:solidFill>
                <a:latin typeface="Franklin Gothic Medium"/>
                <a:cs typeface="Franklin Gothic Medium"/>
              </a:rPr>
              <a:t>PROFIL RECHERCHÉ</a:t>
            </a:r>
            <a:endParaRPr lang="fr-FR" sz="800" dirty="0">
              <a:solidFill>
                <a:srgbClr val="FFFFFF"/>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545F57"/>
          </a:solidFill>
        </p:spPr>
        <p:txBody>
          <a:bodyPr wrap="square" lIns="0" tIns="0" rIns="0" bIns="0" rtlCol="0">
            <a:spAutoFit/>
          </a:bodyPr>
          <a:lstStyle/>
          <a:p>
            <a:pPr algn="ctr"/>
            <a:r>
              <a:rPr lang="fr-FR" sz="1100" dirty="0">
                <a:solidFill>
                  <a:srgbClr val="FFFFFF"/>
                </a:solidFill>
                <a:latin typeface="Franklin Gothic Medium"/>
                <a:cs typeface="Franklin Gothic Medium"/>
              </a:rPr>
              <a:t>COMPÉTENCES DEMANDÉES</a:t>
            </a:r>
            <a:endParaRPr lang="fr-FR" sz="800" dirty="0">
              <a:solidFill>
                <a:srgbClr val="FFFFFF"/>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235556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AB91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E3C0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466058" y="7451553"/>
            <a:ext cx="3316640" cy="1400383"/>
          </a:xfrm>
          <a:prstGeom prst="rect">
            <a:avLst/>
          </a:prstGeom>
          <a:noFill/>
        </p:spPr>
        <p:txBody>
          <a:bodyPr wrap="square" lIns="0" tIns="0" rIns="0" bIns="0" rtlCol="0">
            <a:spAutoFit/>
          </a:bodyPr>
          <a:lstStyle/>
          <a:p>
            <a:r>
              <a:rPr lang="fr-FR" sz="1100" dirty="0">
                <a:solidFill>
                  <a:srgbClr val="63564A"/>
                </a:solidFill>
                <a:latin typeface="Franklin Gothic Medium"/>
                <a:cs typeface="Franklin Gothic Medium"/>
              </a:rPr>
              <a:t>À PROPOS DE MOULINS SOUFFLET </a:t>
            </a:r>
          </a:p>
          <a:p>
            <a:r>
              <a:rPr lang="fr-FR" sz="800" dirty="0">
                <a:solidFill>
                  <a:srgbClr val="63564A"/>
                </a:solidFill>
                <a:latin typeface="Franklin Gothic Medium"/>
                <a:cs typeface="Franklin Gothic Medium"/>
              </a:rPr>
              <a:t>Moulins Soufflet est l’un des tous premiers meuniers européens avec 10 moulins en France en Belgique.</a:t>
            </a:r>
          </a:p>
          <a:p>
            <a:r>
              <a:rPr lang="fr-FR" sz="800" dirty="0">
                <a:solidFill>
                  <a:srgbClr val="63564A"/>
                </a:solidFill>
                <a:latin typeface="Franklin Gothic Medium"/>
                <a:cs typeface="Franklin Gothic Medium"/>
              </a:rPr>
              <a:t>L’entreprise, spécialisée dans la sélection et la transformation des blés, formule et commercialise des farines sur-mesure dont la qualité et la constance répondent aux exigences de ses différents types de clients : artisans boulangers, grande distribution et industriels de l’agroalimentaire, en France comme à l’export. Avec sa marque </a:t>
            </a:r>
            <a:r>
              <a:rPr lang="fr-FR" sz="800" dirty="0" err="1">
                <a:solidFill>
                  <a:srgbClr val="63564A"/>
                </a:solidFill>
                <a:latin typeface="Franklin Gothic Medium"/>
                <a:cs typeface="Franklin Gothic Medium"/>
              </a:rPr>
              <a:t>Baguépi</a:t>
            </a:r>
            <a:r>
              <a:rPr lang="fr-FR" sz="800" dirty="0">
                <a:solidFill>
                  <a:srgbClr val="63564A"/>
                </a:solidFill>
                <a:latin typeface="Franklin Gothic Medium"/>
                <a:cs typeface="Franklin Gothic Medium"/>
              </a:rPr>
              <a:t> Moulins Soufflet est au service des artisans boulangers pour les accompagner et développer l’excellence de leur savoir-faire, notamment autour de la qualité de leurs produits..</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E2BF98"/>
          </a:solidFill>
        </p:spPr>
        <p:txBody>
          <a:bodyPr wrap="square" lIns="0" tIns="0" rIns="0" bIns="0" rtlCol="0">
            <a:spAutoFit/>
          </a:bodyPr>
          <a:lstStyle/>
          <a:p>
            <a:pPr algn="ctr"/>
            <a:r>
              <a:rPr lang="fr-FR" sz="1100" dirty="0">
                <a:solidFill>
                  <a:srgbClr val="605345"/>
                </a:solidFill>
                <a:latin typeface="Franklin Gothic Medium"/>
                <a:cs typeface="Franklin Gothic Medium"/>
              </a:rPr>
              <a:t>DESCRIPTIF</a:t>
            </a:r>
            <a:r>
              <a:rPr lang="fr-FR" sz="1100" baseline="0" dirty="0">
                <a:solidFill>
                  <a:srgbClr val="605345"/>
                </a:solidFill>
                <a:latin typeface="Franklin Gothic Medium"/>
                <a:cs typeface="Franklin Gothic Medium"/>
              </a:rPr>
              <a:t> DU POSTE</a:t>
            </a:r>
            <a:endParaRPr lang="fr-FR" sz="800" dirty="0">
              <a:solidFill>
                <a:srgbClr val="605345"/>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E2BF98"/>
          </a:solidFill>
        </p:spPr>
        <p:txBody>
          <a:bodyPr wrap="square" lIns="0" tIns="0" rIns="0" bIns="0" rtlCol="0">
            <a:spAutoFit/>
          </a:bodyPr>
          <a:lstStyle/>
          <a:p>
            <a:pPr algn="ctr"/>
            <a:r>
              <a:rPr lang="fr-FR" sz="1100" dirty="0">
                <a:solidFill>
                  <a:srgbClr val="605345"/>
                </a:solidFill>
                <a:latin typeface="Franklin Gothic Medium"/>
                <a:cs typeface="Franklin Gothic Medium"/>
              </a:rPr>
              <a:t>PROFIL RECHERCHÉ</a:t>
            </a:r>
            <a:endParaRPr lang="fr-FR" sz="800" dirty="0">
              <a:solidFill>
                <a:srgbClr val="605345"/>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E2BF98"/>
          </a:solidFill>
        </p:spPr>
        <p:txBody>
          <a:bodyPr wrap="square" lIns="0" tIns="0" rIns="0" bIns="0" rtlCol="0">
            <a:spAutoFit/>
          </a:bodyPr>
          <a:lstStyle/>
          <a:p>
            <a:pPr algn="ctr"/>
            <a:r>
              <a:rPr lang="fr-FR" sz="1100" dirty="0">
                <a:solidFill>
                  <a:srgbClr val="605345"/>
                </a:solidFill>
                <a:latin typeface="Franklin Gothic Medium"/>
                <a:cs typeface="Franklin Gothic Medium"/>
              </a:rPr>
              <a:t>COMPÉTENCES DEMANDÉES</a:t>
            </a:r>
            <a:endParaRPr lang="fr-FR" sz="800" dirty="0">
              <a:solidFill>
                <a:srgbClr val="605345"/>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356680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A4A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BFC9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466058" y="7477209"/>
            <a:ext cx="3316640" cy="1323439"/>
          </a:xfrm>
          <a:prstGeom prst="rect">
            <a:avLst/>
          </a:prstGeom>
          <a:noFill/>
        </p:spPr>
        <p:txBody>
          <a:bodyPr wrap="square" lIns="0" tIns="0" rIns="0" bIns="0" rtlCol="0">
            <a:spAutoFit/>
          </a:bodyPr>
          <a:lstStyle/>
          <a:p>
            <a:r>
              <a:rPr lang="fr-FR" sz="1100" dirty="0">
                <a:solidFill>
                  <a:srgbClr val="4D5014"/>
                </a:solidFill>
                <a:latin typeface="Franklin Gothic Medium"/>
                <a:cs typeface="Franklin Gothic Medium"/>
              </a:rPr>
              <a:t>À PROPOS DE SOUFFLET AGRICULTURE</a:t>
            </a:r>
          </a:p>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a:solidFill>
                  <a:srgbClr val="4D5014"/>
                </a:solidFill>
                <a:latin typeface="Franklin Gothic Medium"/>
                <a:cs typeface="Franklin Gothic Medium"/>
              </a:rPr>
              <a:t> </a:t>
            </a:r>
            <a:r>
              <a:rPr lang="fr-FR" sz="800" dirty="0">
                <a:solidFill>
                  <a:srgbClr val="4D5014"/>
                </a:solidFill>
                <a:latin typeface="Franklin Gothic Medium"/>
                <a:cs typeface="Franklin Gothic Medium"/>
              </a:rPr>
              <a:t>Soufflet Agriculture est le premier collecteur privé européen de céréales, avec 4,3 millions de tonnes et plus de 1 million de tonnes à l’international.</a:t>
            </a:r>
          </a:p>
          <a:p>
            <a:pPr marL="0" marR="0" indent="0" algn="l" defTabSz="457200" rtl="0" eaLnBrk="1" fontAlgn="auto" latinLnBrk="0" hangingPunct="1">
              <a:lnSpc>
                <a:spcPct val="100000"/>
              </a:lnSpc>
              <a:spcBef>
                <a:spcPts val="0"/>
              </a:spcBef>
              <a:spcAft>
                <a:spcPts val="0"/>
              </a:spcAft>
              <a:buClrTx/>
              <a:buSzTx/>
              <a:buFontTx/>
              <a:buNone/>
              <a:tabLst/>
              <a:defRPr/>
            </a:pPr>
            <a:r>
              <a:rPr lang="fr-FR" sz="800" dirty="0">
                <a:solidFill>
                  <a:srgbClr val="4D5014"/>
                </a:solidFill>
                <a:latin typeface="Franklin Gothic Medium"/>
                <a:cs typeface="Franklin Gothic Medium"/>
              </a:rPr>
              <a:t>Présent dans 6 pays en Europe et en CEI, et dans 20 départements français, l’entreprise assure le stockage et la commercialisation des productions agricoles, et exerce une activité de distribution d’agrofournitures. Soufflet Agriculture accompagne les agriculteurs dans leur développement par des conseils agronomiques personnalisés, un suivi technique et une offre de solutions innovantes et compétitives. L’entreprise s’attache à entretenir des relations de grande proximité avec ses clients partout où elle est présente.</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BFC732"/>
          </a:solidFill>
        </p:spPr>
        <p:txBody>
          <a:bodyPr wrap="square" lIns="0" tIns="0" rIns="0" bIns="0" rtlCol="0">
            <a:spAutoFit/>
          </a:bodyPr>
          <a:lstStyle/>
          <a:p>
            <a:pPr algn="ctr"/>
            <a:r>
              <a:rPr lang="fr-FR" sz="1100" dirty="0">
                <a:solidFill>
                  <a:srgbClr val="4D5014"/>
                </a:solidFill>
                <a:latin typeface="Franklin Gothic Medium"/>
                <a:cs typeface="Franklin Gothic Medium"/>
              </a:rPr>
              <a:t>DESCRIPTIF</a:t>
            </a:r>
            <a:r>
              <a:rPr lang="fr-FR" sz="1100" baseline="0" dirty="0">
                <a:solidFill>
                  <a:srgbClr val="4D5014"/>
                </a:solidFill>
                <a:latin typeface="Franklin Gothic Medium"/>
                <a:cs typeface="Franklin Gothic Medium"/>
              </a:rPr>
              <a:t> DU POSTE</a:t>
            </a:r>
            <a:endParaRPr lang="fr-FR" sz="800" dirty="0">
              <a:solidFill>
                <a:srgbClr val="4D5014"/>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BFC732"/>
          </a:solidFill>
        </p:spPr>
        <p:txBody>
          <a:bodyPr wrap="square" lIns="0" tIns="0" rIns="0" bIns="0" rtlCol="0">
            <a:spAutoFit/>
          </a:bodyPr>
          <a:lstStyle/>
          <a:p>
            <a:pPr algn="ctr"/>
            <a:r>
              <a:rPr lang="fr-FR" sz="1100" dirty="0">
                <a:solidFill>
                  <a:srgbClr val="4D5014"/>
                </a:solidFill>
                <a:latin typeface="Franklin Gothic Medium"/>
                <a:cs typeface="Franklin Gothic Medium"/>
              </a:rPr>
              <a:t>PROFIL RECHERCHÉ</a:t>
            </a:r>
            <a:endParaRPr lang="fr-FR" sz="800" dirty="0">
              <a:solidFill>
                <a:srgbClr val="4D5014"/>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BFC732"/>
          </a:solidFill>
        </p:spPr>
        <p:txBody>
          <a:bodyPr wrap="square" lIns="0" tIns="0" rIns="0" bIns="0" rtlCol="0">
            <a:spAutoFit/>
          </a:bodyPr>
          <a:lstStyle/>
          <a:p>
            <a:pPr algn="ctr"/>
            <a:r>
              <a:rPr lang="fr-FR" sz="1100" dirty="0">
                <a:solidFill>
                  <a:srgbClr val="4D5014"/>
                </a:solidFill>
                <a:latin typeface="Franklin Gothic Medium"/>
                <a:cs typeface="Franklin Gothic Medium"/>
              </a:rPr>
              <a:t>COMPÉTENCES DEMANDÉES</a:t>
            </a:r>
            <a:endParaRPr lang="fr-FR" sz="800" dirty="0">
              <a:solidFill>
                <a:srgbClr val="4D5014"/>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425437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5F0E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710C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277273"/>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DE SOUFFLET  VIGNE</a:t>
            </a:r>
          </a:p>
          <a:p>
            <a:r>
              <a:rPr lang="fr-FR" sz="900" dirty="0">
                <a:solidFill>
                  <a:schemeClr val="bg1"/>
                </a:solidFill>
                <a:latin typeface="Franklin Gothic Medium"/>
                <a:cs typeface="Franklin Gothic Medium"/>
              </a:rPr>
              <a:t>Soufflet Vigne propose aux viticulteurs, caves coopératives et négociants son expertise agronomique, œnologique, technique et réglementaire, de même qu’une gamme complète de produits et de services, de la plantation et l’entretien de la vigne, à l’élevage et au conditionnement du vin.</a:t>
            </a:r>
          </a:p>
          <a:p>
            <a:r>
              <a:rPr lang="fr-FR" sz="900" dirty="0">
                <a:solidFill>
                  <a:schemeClr val="bg1"/>
                </a:solidFill>
                <a:latin typeface="Franklin Gothic Medium"/>
                <a:cs typeface="Franklin Gothic Medium"/>
              </a:rPr>
              <a:t>Présente au cœur des grands vignobles français, l’entreprise développe également une activité Espaces Verts avec sa marque</a:t>
            </a:r>
            <a:br>
              <a:rPr lang="fr-FR" sz="900" dirty="0">
                <a:solidFill>
                  <a:schemeClr val="bg1"/>
                </a:solidFill>
                <a:latin typeface="Franklin Gothic Medium"/>
                <a:cs typeface="Franklin Gothic Medium"/>
              </a:rPr>
            </a:br>
            <a:r>
              <a:rPr lang="fr-FR" sz="900" dirty="0">
                <a:solidFill>
                  <a:schemeClr val="bg1"/>
                </a:solidFill>
                <a:latin typeface="Franklin Gothic Medium"/>
                <a:cs typeface="Franklin Gothic Medium"/>
              </a:rPr>
              <a:t>Le Souffle Vert.</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710C55"/>
          </a:solidFill>
        </p:spPr>
        <p:txBody>
          <a:bodyPr wrap="square" lIns="0" tIns="0" rIns="0" bIns="0" rtlCol="0">
            <a:spAutoFit/>
          </a:bodyPr>
          <a:lstStyle/>
          <a:p>
            <a:pPr algn="ctr"/>
            <a:r>
              <a:rPr lang="fr-FR" sz="1100" dirty="0">
                <a:solidFill>
                  <a:srgbClr val="FFFFFF"/>
                </a:solidFill>
                <a:latin typeface="Franklin Gothic Medium"/>
                <a:cs typeface="Franklin Gothic Medium"/>
              </a:rPr>
              <a:t>DESCRIPTIF</a:t>
            </a:r>
            <a:r>
              <a:rPr lang="fr-FR" sz="1100" baseline="0" dirty="0">
                <a:solidFill>
                  <a:srgbClr val="FFFFFF"/>
                </a:solidFill>
                <a:latin typeface="Franklin Gothic Medium"/>
                <a:cs typeface="Franklin Gothic Medium"/>
              </a:rPr>
              <a:t> DU POSTE</a:t>
            </a:r>
            <a:endParaRPr lang="fr-FR" sz="800" dirty="0">
              <a:solidFill>
                <a:srgbClr val="FFFFFF"/>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710C55"/>
          </a:solidFill>
        </p:spPr>
        <p:txBody>
          <a:bodyPr wrap="square" lIns="0" tIns="0" rIns="0" bIns="0" rtlCol="0">
            <a:spAutoFit/>
          </a:bodyPr>
          <a:lstStyle/>
          <a:p>
            <a:pPr algn="ctr"/>
            <a:r>
              <a:rPr lang="fr-FR" sz="1100" dirty="0">
                <a:solidFill>
                  <a:srgbClr val="FFFFFF"/>
                </a:solidFill>
                <a:latin typeface="Franklin Gothic Medium"/>
                <a:cs typeface="Franklin Gothic Medium"/>
              </a:rPr>
              <a:t>PROFIL RECHERCHÉ</a:t>
            </a:r>
            <a:endParaRPr lang="fr-FR" sz="800" dirty="0">
              <a:solidFill>
                <a:srgbClr val="FFFFFF"/>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710C55"/>
          </a:solidFill>
        </p:spPr>
        <p:txBody>
          <a:bodyPr wrap="square" lIns="0" tIns="0" rIns="0" bIns="0" rtlCol="0">
            <a:spAutoFit/>
          </a:bodyPr>
          <a:lstStyle/>
          <a:p>
            <a:pPr algn="ctr"/>
            <a:r>
              <a:rPr lang="fr-FR" sz="1100" dirty="0">
                <a:solidFill>
                  <a:srgbClr val="FFFFFF"/>
                </a:solidFill>
                <a:latin typeface="Franklin Gothic Medium"/>
                <a:cs typeface="Franklin Gothic Medium"/>
              </a:rPr>
              <a:t>COMPÉTENCES DEMANDÉES</a:t>
            </a:r>
            <a:endParaRPr lang="fr-FR" sz="800" dirty="0">
              <a:solidFill>
                <a:srgbClr val="FFFFFF"/>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36946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78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AE08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169551"/>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À PROPOS DE AIT INGREDIENTS</a:t>
            </a:r>
          </a:p>
          <a:p>
            <a:r>
              <a:rPr lang="fr-FR" sz="900" dirty="0">
                <a:solidFill>
                  <a:srgbClr val="FFFFFF"/>
                </a:solidFill>
                <a:latin typeface="Franklin Gothic Medium"/>
                <a:cs typeface="Franklin Gothic Medium"/>
              </a:rPr>
              <a:t>Expert de la formulation d’ingrédients sur-mesure, AIT </a:t>
            </a:r>
            <a:r>
              <a:rPr lang="fr-FR" sz="900" dirty="0" err="1">
                <a:solidFill>
                  <a:srgbClr val="FFFFFF"/>
                </a:solidFill>
                <a:latin typeface="Franklin Gothic Medium"/>
                <a:cs typeface="Franklin Gothic Medium"/>
              </a:rPr>
              <a:t>Ingredients</a:t>
            </a:r>
            <a:r>
              <a:rPr lang="fr-FR" sz="900" dirty="0">
                <a:solidFill>
                  <a:srgbClr val="FFFFFF"/>
                </a:solidFill>
                <a:latin typeface="Franklin Gothic Medium"/>
                <a:cs typeface="Franklin Gothic Medium"/>
              </a:rPr>
              <a:t>, </a:t>
            </a:r>
            <a:r>
              <a:rPr lang="fr-FR" sz="800" dirty="0">
                <a:solidFill>
                  <a:srgbClr val="FFFFFF"/>
                </a:solidFill>
                <a:latin typeface="Franklin Gothic Medium"/>
                <a:cs typeface="Franklin Gothic Medium"/>
              </a:rPr>
              <a:t>filiale du Groupe Soufflet, propose des solutions techniques améliorants et correcteurs et des solutions de goût avec les levains, les malts torréfies, et les mélanges de céréales (mix) qui répondent aux différentes problématiques de ses clients industriels de l’agro-alimentaire, principalement dans le secteur de la panification.</a:t>
            </a:r>
          </a:p>
          <a:p>
            <a:r>
              <a:rPr lang="fr-FR" sz="800" dirty="0">
                <a:solidFill>
                  <a:srgbClr val="FFFFFF"/>
                </a:solidFill>
                <a:latin typeface="Franklin Gothic Medium"/>
                <a:cs typeface="Franklin Gothic Medium"/>
              </a:rPr>
              <a:t>L’entreprise développe son savoir-faire sur les marchés européens, africains, sud-américains, ainsi qu’en Russie, au Moyen-Orient et en Asie.</a:t>
            </a:r>
            <a:endParaRPr lang="fr-FR" sz="900" dirty="0">
              <a:solidFill>
                <a:srgbClr val="FFFFFF"/>
              </a:solidFill>
              <a:latin typeface="Franklin Gothic Medium"/>
              <a:cs typeface="Franklin Gothic Medium"/>
            </a:endParaRP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AE0824"/>
          </a:solidFill>
        </p:spPr>
        <p:txBody>
          <a:bodyPr wrap="square" lIns="0" tIns="0" rIns="0" bIns="0" rtlCol="0">
            <a:spAutoFit/>
          </a:bodyPr>
          <a:lstStyle/>
          <a:p>
            <a:pPr algn="ctr"/>
            <a:r>
              <a:rPr lang="fr-FR" sz="1100" dirty="0">
                <a:solidFill>
                  <a:srgbClr val="FFFFFF"/>
                </a:solidFill>
                <a:latin typeface="Franklin Gothic Medium"/>
                <a:cs typeface="Franklin Gothic Medium"/>
              </a:rPr>
              <a:t>DESCRIPTIF</a:t>
            </a:r>
            <a:r>
              <a:rPr lang="fr-FR" sz="1100" baseline="0" dirty="0">
                <a:solidFill>
                  <a:srgbClr val="FFFFFF"/>
                </a:solidFill>
                <a:latin typeface="Franklin Gothic Medium"/>
                <a:cs typeface="Franklin Gothic Medium"/>
              </a:rPr>
              <a:t> DU POSTE</a:t>
            </a:r>
            <a:endParaRPr lang="fr-FR" sz="800" dirty="0">
              <a:solidFill>
                <a:srgbClr val="FFFFFF"/>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AE0824"/>
          </a:solidFill>
        </p:spPr>
        <p:txBody>
          <a:bodyPr wrap="square" lIns="0" tIns="0" rIns="0" bIns="0" rtlCol="0">
            <a:spAutoFit/>
          </a:bodyPr>
          <a:lstStyle/>
          <a:p>
            <a:pPr algn="ctr"/>
            <a:r>
              <a:rPr lang="fr-FR" sz="1100" dirty="0">
                <a:solidFill>
                  <a:srgbClr val="FFFFFF"/>
                </a:solidFill>
                <a:latin typeface="Franklin Gothic Medium"/>
                <a:cs typeface="Franklin Gothic Medium"/>
              </a:rPr>
              <a:t>PROFIL RECHERCHÉ</a:t>
            </a:r>
            <a:endParaRPr lang="fr-FR" sz="800" dirty="0">
              <a:solidFill>
                <a:srgbClr val="FFFFFF"/>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AE0824"/>
          </a:solidFill>
        </p:spPr>
        <p:txBody>
          <a:bodyPr wrap="square" lIns="0" tIns="0" rIns="0" bIns="0" rtlCol="0">
            <a:spAutoFit/>
          </a:bodyPr>
          <a:lstStyle/>
          <a:p>
            <a:pPr algn="ctr"/>
            <a:r>
              <a:rPr lang="fr-FR" sz="1100" dirty="0">
                <a:solidFill>
                  <a:srgbClr val="FFFFFF"/>
                </a:solidFill>
                <a:latin typeface="Franklin Gothic Medium"/>
                <a:cs typeface="Franklin Gothic Medium"/>
              </a:rPr>
              <a:t>COMPÉTENCES DEMANDÉES</a:t>
            </a:r>
            <a:endParaRPr lang="fr-FR" sz="800" dirty="0">
              <a:solidFill>
                <a:srgbClr val="FFFFFF"/>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367996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C6A1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FCCD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184940"/>
          </a:xfrm>
          <a:prstGeom prst="rect">
            <a:avLst/>
          </a:prstGeom>
          <a:noFill/>
        </p:spPr>
        <p:txBody>
          <a:bodyPr wrap="square" lIns="0" tIns="0" rIns="0" bIns="0" rtlCol="0">
            <a:spAutoFit/>
          </a:bodyPr>
          <a:lstStyle/>
          <a:p>
            <a:r>
              <a:rPr lang="fr-FR" sz="1100" dirty="0">
                <a:solidFill>
                  <a:srgbClr val="63502B"/>
                </a:solidFill>
                <a:latin typeface="Franklin Gothic Medium"/>
                <a:cs typeface="Franklin Gothic Medium"/>
              </a:rPr>
              <a:t>À PROPOS DE</a:t>
            </a:r>
            <a:r>
              <a:rPr lang="fr-FR" sz="1100" baseline="0" dirty="0">
                <a:solidFill>
                  <a:srgbClr val="63502B"/>
                </a:solidFill>
                <a:latin typeface="Franklin Gothic Medium"/>
                <a:cs typeface="Franklin Gothic Medium"/>
              </a:rPr>
              <a:t> </a:t>
            </a:r>
            <a:r>
              <a:rPr lang="fr-FR" sz="1100" dirty="0">
                <a:solidFill>
                  <a:srgbClr val="63502B"/>
                </a:solidFill>
                <a:latin typeface="Franklin Gothic Medium"/>
                <a:cs typeface="Franklin Gothic Medium"/>
              </a:rPr>
              <a:t> NEUHAUSER</a:t>
            </a:r>
          </a:p>
          <a:p>
            <a:r>
              <a:rPr lang="fr-FR" sz="600" dirty="0">
                <a:solidFill>
                  <a:srgbClr val="63502B"/>
                </a:solidFill>
                <a:latin typeface="Franklin Gothic Medium"/>
                <a:cs typeface="Franklin Gothic Medium"/>
              </a:rPr>
              <a:t>Filiale du Groupe SOUFFLET, </a:t>
            </a:r>
            <a:r>
              <a:rPr lang="fr-FR" sz="600" dirty="0" err="1">
                <a:solidFill>
                  <a:srgbClr val="63502B"/>
                </a:solidFill>
                <a:latin typeface="Franklin Gothic Medium"/>
                <a:cs typeface="Franklin Gothic Medium"/>
              </a:rPr>
              <a:t>Neuhauser</a:t>
            </a:r>
            <a:r>
              <a:rPr lang="fr-FR" sz="600" dirty="0">
                <a:solidFill>
                  <a:srgbClr val="63502B"/>
                </a:solidFill>
                <a:latin typeface="Franklin Gothic Medium"/>
                <a:cs typeface="Franklin Gothic Medium"/>
              </a:rPr>
              <a:t> est un acteur significatif du marché européen de la Boulangerie Viennoiserie Industrielle avec 15 unités de production en France et 1 au Portugal (</a:t>
            </a:r>
            <a:r>
              <a:rPr lang="fr-FR" sz="600" dirty="0" err="1">
                <a:solidFill>
                  <a:srgbClr val="63502B"/>
                </a:solidFill>
                <a:latin typeface="Franklin Gothic Medium"/>
                <a:cs typeface="Franklin Gothic Medium"/>
              </a:rPr>
              <a:t>Panpor</a:t>
            </a:r>
            <a:r>
              <a:rPr lang="fr-FR" sz="600" dirty="0">
                <a:solidFill>
                  <a:srgbClr val="63502B"/>
                </a:solidFill>
                <a:latin typeface="Franklin Gothic Medium"/>
                <a:cs typeface="Franklin Gothic Medium"/>
              </a:rPr>
              <a:t>). </a:t>
            </a:r>
            <a:r>
              <a:rPr lang="fr-FR" sz="600" dirty="0" err="1">
                <a:solidFill>
                  <a:srgbClr val="63502B"/>
                </a:solidFill>
                <a:latin typeface="Franklin Gothic Medium"/>
                <a:cs typeface="Franklin Gothic Medium"/>
              </a:rPr>
              <a:t>Neuhauser</a:t>
            </a:r>
            <a:r>
              <a:rPr lang="fr-FR" sz="600" dirty="0">
                <a:solidFill>
                  <a:srgbClr val="63502B"/>
                </a:solidFill>
                <a:latin typeface="Franklin Gothic Medium"/>
                <a:cs typeface="Franklin Gothic Medium"/>
              </a:rPr>
              <a:t> conçoit, fabrique et distribue une large gamme de produits en : </a:t>
            </a:r>
          </a:p>
          <a:p>
            <a:r>
              <a:rPr lang="fr-FR" sz="600" dirty="0">
                <a:solidFill>
                  <a:srgbClr val="63502B"/>
                </a:solidFill>
                <a:latin typeface="Franklin Gothic Medium"/>
                <a:cs typeface="Franklin Gothic Medium"/>
              </a:rPr>
              <a:t>- boulangerie : pains crus, pains précuits sur filet, pains précuits sur sole,</a:t>
            </a:r>
          </a:p>
          <a:p>
            <a:r>
              <a:rPr lang="fr-FR" sz="600" dirty="0">
                <a:solidFill>
                  <a:srgbClr val="63502B"/>
                </a:solidFill>
                <a:latin typeface="Franklin Gothic Medium"/>
                <a:cs typeface="Franklin Gothic Medium"/>
              </a:rPr>
              <a:t>- viennoiserie surgelée, crue ou pré-poussée, </a:t>
            </a:r>
          </a:p>
          <a:p>
            <a:r>
              <a:rPr lang="fr-FR" sz="600" dirty="0">
                <a:solidFill>
                  <a:srgbClr val="63502B"/>
                </a:solidFill>
                <a:latin typeface="Franklin Gothic Medium"/>
                <a:cs typeface="Franklin Gothic Medium"/>
              </a:rPr>
              <a:t>- viennoiserie fraîche : pains au lait, brioches, chinois</a:t>
            </a:r>
          </a:p>
          <a:p>
            <a:r>
              <a:rPr lang="fr-FR" sz="600" dirty="0">
                <a:solidFill>
                  <a:srgbClr val="63502B"/>
                </a:solidFill>
                <a:latin typeface="Franklin Gothic Medium"/>
                <a:cs typeface="Franklin Gothic Medium"/>
              </a:rPr>
              <a:t>- pâtisserie : beignets, pastel de </a:t>
            </a:r>
            <a:r>
              <a:rPr lang="fr-FR" sz="600" dirty="0" err="1">
                <a:solidFill>
                  <a:srgbClr val="63502B"/>
                </a:solidFill>
                <a:latin typeface="Franklin Gothic Medium"/>
                <a:cs typeface="Franklin Gothic Medium"/>
              </a:rPr>
              <a:t>nata</a:t>
            </a:r>
            <a:r>
              <a:rPr lang="fr-FR" sz="600" dirty="0">
                <a:solidFill>
                  <a:srgbClr val="63502B"/>
                </a:solidFill>
                <a:latin typeface="Franklin Gothic Medium"/>
                <a:cs typeface="Franklin Gothic Medium"/>
              </a:rPr>
              <a:t>.</a:t>
            </a:r>
          </a:p>
          <a:p>
            <a:r>
              <a:rPr lang="fr-FR" sz="600" dirty="0">
                <a:solidFill>
                  <a:srgbClr val="63502B"/>
                </a:solidFill>
                <a:latin typeface="Franklin Gothic Medium"/>
                <a:cs typeface="Franklin Gothic Medium"/>
              </a:rPr>
              <a:t>L’entreprise est organisée pour servir la Grande Distribution, la Restauration Hors Foyer, les terminaux de cuisson et la distribution spécialisée en France, en Europe et dans le monde. Elle développe par ailleurs ses marques propres </a:t>
            </a:r>
            <a:r>
              <a:rPr lang="fr-FR" sz="600" dirty="0" err="1">
                <a:solidFill>
                  <a:srgbClr val="63502B"/>
                </a:solidFill>
                <a:latin typeface="Franklin Gothic Medium"/>
                <a:cs typeface="Franklin Gothic Medium"/>
              </a:rPr>
              <a:t>Neuhauser</a:t>
            </a:r>
            <a:r>
              <a:rPr lang="fr-FR" sz="600" dirty="0">
                <a:solidFill>
                  <a:srgbClr val="63502B"/>
                </a:solidFill>
                <a:latin typeface="Franklin Gothic Medium"/>
                <a:cs typeface="Franklin Gothic Medium"/>
              </a:rPr>
              <a:t>, La </a:t>
            </a:r>
            <a:r>
              <a:rPr lang="fr-FR" sz="600" dirty="0" err="1">
                <a:solidFill>
                  <a:srgbClr val="63502B"/>
                </a:solidFill>
                <a:latin typeface="Franklin Gothic Medium"/>
                <a:cs typeface="Franklin Gothic Medium"/>
              </a:rPr>
              <a:t>Rustiguette</a:t>
            </a:r>
            <a:r>
              <a:rPr lang="fr-FR" sz="600" dirty="0">
                <a:solidFill>
                  <a:srgbClr val="63502B"/>
                </a:solidFill>
                <a:latin typeface="Franklin Gothic Medium"/>
                <a:cs typeface="Franklin Gothic Medium"/>
              </a:rPr>
              <a:t>, l’EPI, le Kiosque à Pains, le Petit Français. Elle réalise 50% de son chiffre d’affaires hors de France.</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FCCD68"/>
          </a:solidFill>
        </p:spPr>
        <p:txBody>
          <a:bodyPr wrap="square" lIns="0" tIns="0" rIns="0" bIns="0" rtlCol="0">
            <a:spAutoFit/>
          </a:bodyPr>
          <a:lstStyle/>
          <a:p>
            <a:pPr algn="ctr"/>
            <a:r>
              <a:rPr lang="fr-FR" sz="1100" dirty="0">
                <a:solidFill>
                  <a:srgbClr val="63502B"/>
                </a:solidFill>
                <a:latin typeface="Franklin Gothic Medium"/>
                <a:cs typeface="Franklin Gothic Medium"/>
              </a:rPr>
              <a:t>DESCRIPTIF</a:t>
            </a:r>
            <a:r>
              <a:rPr lang="fr-FR" sz="1100" baseline="0" dirty="0">
                <a:solidFill>
                  <a:srgbClr val="63502B"/>
                </a:solidFill>
                <a:latin typeface="Franklin Gothic Medium"/>
                <a:cs typeface="Franklin Gothic Medium"/>
              </a:rPr>
              <a:t> DU POSTE</a:t>
            </a:r>
            <a:endParaRPr lang="fr-FR" sz="800" dirty="0">
              <a:solidFill>
                <a:srgbClr val="63502B"/>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FCCD68"/>
          </a:solidFill>
        </p:spPr>
        <p:txBody>
          <a:bodyPr wrap="square" lIns="0" tIns="0" rIns="0" bIns="0" rtlCol="0">
            <a:spAutoFit/>
          </a:bodyPr>
          <a:lstStyle/>
          <a:p>
            <a:pPr algn="ctr"/>
            <a:r>
              <a:rPr lang="fr-FR" sz="1100" dirty="0">
                <a:solidFill>
                  <a:srgbClr val="63502B"/>
                </a:solidFill>
                <a:latin typeface="Franklin Gothic Medium"/>
                <a:cs typeface="Franklin Gothic Medium"/>
              </a:rPr>
              <a:t>PROFIL RECHERCHÉ</a:t>
            </a:r>
            <a:endParaRPr lang="fr-FR" sz="800" dirty="0">
              <a:solidFill>
                <a:srgbClr val="63502B"/>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FCCD68"/>
          </a:solidFill>
        </p:spPr>
        <p:txBody>
          <a:bodyPr wrap="square" lIns="0" tIns="0" rIns="0" bIns="0" rtlCol="0">
            <a:spAutoFit/>
          </a:bodyPr>
          <a:lstStyle/>
          <a:p>
            <a:pPr algn="ctr"/>
            <a:r>
              <a:rPr lang="fr-FR" sz="1100" dirty="0">
                <a:solidFill>
                  <a:srgbClr val="63502B"/>
                </a:solidFill>
                <a:latin typeface="Franklin Gothic Medium"/>
                <a:cs typeface="Franklin Gothic Medium"/>
              </a:rPr>
              <a:t>COMPÉTENCES DEMANDÉES</a:t>
            </a:r>
            <a:endParaRPr lang="fr-FR" sz="800" dirty="0">
              <a:solidFill>
                <a:srgbClr val="63502B"/>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12383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6631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7E3C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277273"/>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À PROPOS DE SOUFFLET MALTERIE</a:t>
            </a:r>
          </a:p>
          <a:p>
            <a:r>
              <a:rPr lang="fr-FR" sz="800" dirty="0">
                <a:solidFill>
                  <a:srgbClr val="FFFFFF"/>
                </a:solidFill>
                <a:latin typeface="Franklin Gothic Medium"/>
                <a:cs typeface="Franklin Gothic Medium"/>
              </a:rPr>
              <a:t>De la terre à la bière, depuis la sélection de nouvelles variétés d’orges de brasserie jusqu’au choix des meilleures qualités d’orges pour ses malteries : cette complète maîtrise de la filière orge permet à Malteries Soufflet de répondre aux cahiers des charges les plus exigeants.</a:t>
            </a:r>
          </a:p>
          <a:p>
            <a:r>
              <a:rPr lang="fr-FR" sz="800" dirty="0">
                <a:solidFill>
                  <a:srgbClr val="FFFFFF"/>
                </a:solidFill>
                <a:latin typeface="Franklin Gothic Medium"/>
                <a:cs typeface="Franklin Gothic Medium"/>
              </a:rPr>
              <a:t>Dans des sites industriels modernes, des experts contrôlent avec précision tous les processus de production afin de fournir des malts d’excellence.</a:t>
            </a:r>
          </a:p>
          <a:p>
            <a:r>
              <a:rPr lang="fr-FR" sz="800" dirty="0">
                <a:solidFill>
                  <a:srgbClr val="FFFFFF"/>
                </a:solidFill>
                <a:latin typeface="Franklin Gothic Medium"/>
                <a:cs typeface="Franklin Gothic Medium"/>
              </a:rPr>
              <a:t>Acteur international de premier plan, Malteries Soufflet dispose de 27 malteries en Europe, en Amérique latine et en Asie, pour une capacité annuelle de production de malt de 2 262000 tonnes.</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7E3C26"/>
          </a:solidFill>
        </p:spPr>
        <p:txBody>
          <a:bodyPr wrap="square" lIns="0" tIns="0" rIns="0" bIns="0" rtlCol="0">
            <a:spAutoFit/>
          </a:bodyPr>
          <a:lstStyle/>
          <a:p>
            <a:pPr algn="ctr"/>
            <a:r>
              <a:rPr lang="fr-FR" sz="1100" dirty="0">
                <a:solidFill>
                  <a:srgbClr val="FFFFFF"/>
                </a:solidFill>
                <a:latin typeface="Franklin Gothic Medium"/>
                <a:cs typeface="Franklin Gothic Medium"/>
              </a:rPr>
              <a:t>DESCRIPTIF</a:t>
            </a:r>
            <a:r>
              <a:rPr lang="fr-FR" sz="1100" baseline="0" dirty="0">
                <a:solidFill>
                  <a:srgbClr val="FFFFFF"/>
                </a:solidFill>
                <a:latin typeface="Franklin Gothic Medium"/>
                <a:cs typeface="Franklin Gothic Medium"/>
              </a:rPr>
              <a:t> DU POSTE</a:t>
            </a:r>
            <a:endParaRPr lang="fr-FR" sz="800" dirty="0">
              <a:solidFill>
                <a:srgbClr val="FFFFFF"/>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7E3C26"/>
          </a:solidFill>
        </p:spPr>
        <p:txBody>
          <a:bodyPr wrap="square" lIns="0" tIns="0" rIns="0" bIns="0" rtlCol="0">
            <a:spAutoFit/>
          </a:bodyPr>
          <a:lstStyle/>
          <a:p>
            <a:pPr algn="ctr"/>
            <a:r>
              <a:rPr lang="fr-FR" sz="1100" dirty="0">
                <a:solidFill>
                  <a:srgbClr val="FFFFFF"/>
                </a:solidFill>
                <a:latin typeface="Franklin Gothic Medium"/>
                <a:cs typeface="Franklin Gothic Medium"/>
              </a:rPr>
              <a:t>PROFIL RECHERCHÉ</a:t>
            </a:r>
            <a:endParaRPr lang="fr-FR" sz="800" dirty="0">
              <a:solidFill>
                <a:srgbClr val="FFFFFF"/>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7E3C26"/>
          </a:solidFill>
        </p:spPr>
        <p:txBody>
          <a:bodyPr wrap="square" lIns="0" tIns="0" rIns="0" bIns="0" rtlCol="0">
            <a:spAutoFit/>
          </a:bodyPr>
          <a:lstStyle/>
          <a:p>
            <a:pPr algn="ctr"/>
            <a:r>
              <a:rPr lang="fr-FR" sz="1100" dirty="0">
                <a:solidFill>
                  <a:srgbClr val="FFFFFF"/>
                </a:solidFill>
                <a:latin typeface="Franklin Gothic Medium"/>
                <a:cs typeface="Franklin Gothic Medium"/>
              </a:rPr>
              <a:t>COMPÉTENCES DEMANDÉES</a:t>
            </a:r>
            <a:endParaRPr lang="fr-FR" sz="800" dirty="0">
              <a:solidFill>
                <a:srgbClr val="FFFFFF"/>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372856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B774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F098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261884"/>
          </a:xfrm>
          <a:prstGeom prst="rect">
            <a:avLst/>
          </a:prstGeom>
          <a:noFill/>
        </p:spPr>
        <p:txBody>
          <a:bodyPr wrap="square" lIns="0" tIns="0" rIns="0" bIns="0" rtlCol="0">
            <a:spAutoFit/>
          </a:bodyPr>
          <a:lstStyle/>
          <a:p>
            <a:r>
              <a:rPr lang="fr-FR" sz="1100" dirty="0">
                <a:solidFill>
                  <a:srgbClr val="5B3A14"/>
                </a:solidFill>
                <a:latin typeface="Franklin Gothic Medium"/>
                <a:cs typeface="Franklin Gothic Medium"/>
              </a:rPr>
              <a:t>À PROPOS DE SOUFFLET ALIMENTAIRE</a:t>
            </a:r>
          </a:p>
          <a:p>
            <a:r>
              <a:rPr lang="fr-FR" sz="700" dirty="0">
                <a:solidFill>
                  <a:srgbClr val="5B3A14"/>
                </a:solidFill>
                <a:latin typeface="Franklin Gothic Medium"/>
                <a:cs typeface="Franklin Gothic Medium"/>
              </a:rPr>
              <a:t>Soufflet Alimentaire est un industriel spécialisé dans la transformation et le conditionnement des riz, des légumes secs et des mélanges de graines, secs et appertisés en poches.</a:t>
            </a:r>
          </a:p>
          <a:p>
            <a:r>
              <a:rPr lang="fr-FR" sz="700" dirty="0">
                <a:solidFill>
                  <a:srgbClr val="5B3A14"/>
                </a:solidFill>
                <a:latin typeface="Franklin Gothic Medium"/>
                <a:cs typeface="Franklin Gothic Medium"/>
              </a:rPr>
              <a:t>Soufflet Alimentaire est également le spécialiste français des farines fonctionnelles fabriquées à partir de riz et de légumineuses et garanties sans gluten. Soufflet Alimentaire – 3 usines en France, dont 1 en partenariat – transforme plus de 120 matières premières en 2 000 références de produits à destination des marchés industriels, de la restauration hors foyer et de la grande distribution, grâce à sa maîtrise des filières françaises de production de riz (Camargue), de lentilles vertes (le Puy) et de quinoa alliée à une expertise du </a:t>
            </a:r>
            <a:r>
              <a:rPr lang="fr-FR" sz="700" dirty="0" err="1">
                <a:solidFill>
                  <a:srgbClr val="5B3A14"/>
                </a:solidFill>
                <a:latin typeface="Franklin Gothic Medium"/>
                <a:cs typeface="Franklin Gothic Medium"/>
              </a:rPr>
              <a:t>sourcing</a:t>
            </a:r>
            <a:r>
              <a:rPr lang="fr-FR" sz="700" dirty="0">
                <a:solidFill>
                  <a:srgbClr val="5B3A14"/>
                </a:solidFill>
                <a:latin typeface="Franklin Gothic Medium"/>
                <a:cs typeface="Franklin Gothic Medium"/>
              </a:rPr>
              <a:t> international</a:t>
            </a:r>
            <a:r>
              <a:rPr lang="fr-FR" sz="800" dirty="0">
                <a:solidFill>
                  <a:srgbClr val="5B3A14"/>
                </a:solidFill>
                <a:latin typeface="Franklin Gothic Medium"/>
                <a:cs typeface="Franklin Gothic Medium"/>
              </a:rPr>
              <a:t>.</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F0982A"/>
          </a:solidFill>
        </p:spPr>
        <p:txBody>
          <a:bodyPr wrap="square" lIns="0" tIns="0" rIns="0" bIns="0" rtlCol="0">
            <a:spAutoFit/>
          </a:bodyPr>
          <a:lstStyle/>
          <a:p>
            <a:pPr algn="ctr"/>
            <a:r>
              <a:rPr lang="fr-FR" sz="1100" dirty="0">
                <a:solidFill>
                  <a:srgbClr val="5B3A14"/>
                </a:solidFill>
                <a:latin typeface="Franklin Gothic Medium"/>
                <a:cs typeface="Franklin Gothic Medium"/>
              </a:rPr>
              <a:t>DESCRIPTIF</a:t>
            </a:r>
            <a:r>
              <a:rPr lang="fr-FR" sz="1100" baseline="0" dirty="0">
                <a:solidFill>
                  <a:srgbClr val="5B3A14"/>
                </a:solidFill>
                <a:latin typeface="Franklin Gothic Medium"/>
                <a:cs typeface="Franklin Gothic Medium"/>
              </a:rPr>
              <a:t> DU POSTE</a:t>
            </a:r>
            <a:endParaRPr lang="fr-FR" sz="800" dirty="0">
              <a:solidFill>
                <a:srgbClr val="5B3A14"/>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F0982A"/>
          </a:solidFill>
        </p:spPr>
        <p:txBody>
          <a:bodyPr wrap="square" lIns="0" tIns="0" rIns="0" bIns="0" rtlCol="0">
            <a:spAutoFit/>
          </a:bodyPr>
          <a:lstStyle/>
          <a:p>
            <a:pPr algn="ctr"/>
            <a:r>
              <a:rPr lang="fr-FR" sz="1100" dirty="0">
                <a:solidFill>
                  <a:srgbClr val="5B3A14"/>
                </a:solidFill>
                <a:latin typeface="Franklin Gothic Medium"/>
                <a:cs typeface="Franklin Gothic Medium"/>
              </a:rPr>
              <a:t>PROFIL RECHERCHÉ</a:t>
            </a:r>
            <a:endParaRPr lang="fr-FR" sz="800" dirty="0">
              <a:solidFill>
                <a:srgbClr val="5B3A14"/>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F0982A"/>
          </a:solidFill>
        </p:spPr>
        <p:txBody>
          <a:bodyPr wrap="square" lIns="0" tIns="0" rIns="0" bIns="0" rtlCol="0">
            <a:spAutoFit/>
          </a:bodyPr>
          <a:lstStyle/>
          <a:p>
            <a:pPr algn="ctr"/>
            <a:r>
              <a:rPr lang="fr-FR" sz="1100" dirty="0">
                <a:solidFill>
                  <a:srgbClr val="5B3A14"/>
                </a:solidFill>
                <a:latin typeface="Franklin Gothic Medium"/>
                <a:cs typeface="Franklin Gothic Medium"/>
              </a:rPr>
              <a:t>COMPÉTENCES DEMANDÉES</a:t>
            </a:r>
            <a:endParaRPr lang="fr-FR" sz="800" dirty="0">
              <a:solidFill>
                <a:srgbClr val="5B3A14"/>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21163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4" name="Rectangle 33"/>
          <p:cNvSpPr/>
          <p:nvPr userDrawn="1"/>
        </p:nvSpPr>
        <p:spPr>
          <a:xfrm>
            <a:off x="0" y="8859504"/>
            <a:ext cx="3895058" cy="1003345"/>
          </a:xfrm>
          <a:prstGeom prst="rect">
            <a:avLst/>
          </a:prstGeom>
          <a:solidFill>
            <a:srgbClr val="4B57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userDrawn="1"/>
        </p:nvSpPr>
        <p:spPr>
          <a:xfrm>
            <a:off x="0" y="4784717"/>
            <a:ext cx="3895058" cy="2663361"/>
          </a:xfrm>
          <a:prstGeom prst="rect">
            <a:avLst/>
          </a:prstGeom>
          <a:solidFill>
            <a:srgbClr val="5B7D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userDrawn="1"/>
        </p:nvSpPr>
        <p:spPr>
          <a:xfrm>
            <a:off x="0" y="7369464"/>
            <a:ext cx="3895058" cy="1497197"/>
          </a:xfrm>
          <a:prstGeom prst="rect">
            <a:avLst/>
          </a:prstGeom>
          <a:solidFill>
            <a:srgbClr val="889B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466058" y="3286691"/>
            <a:ext cx="6698658" cy="860635"/>
          </a:xfrm>
          <a:prstGeom prst="rect">
            <a:avLst/>
          </a:prstGeom>
        </p:spPr>
        <p:txBody>
          <a:bodyPr lIns="0" tIns="0" rIns="0" bIns="0">
            <a:normAutofit/>
          </a:bodyPr>
          <a:lstStyle>
            <a:lvl1pPr algn="l">
              <a:defRPr sz="3200" baseline="0">
                <a:solidFill>
                  <a:schemeClr val="tx1"/>
                </a:solidFill>
              </a:defRPr>
            </a:lvl1pPr>
          </a:lstStyle>
          <a:p>
            <a:r>
              <a:rPr lang="fr-FR" dirty="0"/>
              <a:t>Cliquez renseigner l’intitulé de poste</a:t>
            </a:r>
          </a:p>
        </p:txBody>
      </p:sp>
      <p:sp>
        <p:nvSpPr>
          <p:cNvPr id="9" name="Espace réservé du texte 8"/>
          <p:cNvSpPr>
            <a:spLocks noGrp="1"/>
          </p:cNvSpPr>
          <p:nvPr>
            <p:ph type="body" sz="quarter" idx="10" hasCustomPrompt="1"/>
          </p:nvPr>
        </p:nvSpPr>
        <p:spPr>
          <a:xfrm>
            <a:off x="466723" y="3043238"/>
            <a:ext cx="1591011" cy="461665"/>
          </a:xfrm>
          <a:prstGeom prst="rect">
            <a:avLst/>
          </a:prstGeom>
          <a:solidFill>
            <a:srgbClr val="5A7E94"/>
          </a:solidFill>
          <a:effectLst>
            <a:outerShdw dist="50800" dir="8100000" algn="tl" rotWithShape="0">
              <a:srgbClr val="000000">
                <a:alpha val="20000"/>
              </a:srgbClr>
            </a:outerShdw>
          </a:effectLst>
        </p:spPr>
        <p:txBody>
          <a:bodyPr vert="horz" wrap="square" lIns="36000" tIns="0" rIns="36000" bIns="0">
            <a:spAutoFit/>
          </a:bodyPr>
          <a:lstStyle>
            <a:lvl1pPr marL="0" indent="0">
              <a:buFontTx/>
              <a:buNone/>
              <a:defRPr sz="1000" cap="all">
                <a:solidFill>
                  <a:srgbClr val="FFFFFF"/>
                </a:solidFill>
              </a:defRPr>
            </a:lvl1pPr>
            <a:lvl2pPr marL="457200" indent="0">
              <a:buFontTx/>
              <a:buNone/>
              <a:defRPr sz="1000">
                <a:solidFill>
                  <a:srgbClr val="FFFFFF"/>
                </a:solidFill>
              </a:defRPr>
            </a:lvl2pPr>
            <a:lvl3pPr marL="914400" indent="0">
              <a:buFontTx/>
              <a:buNone/>
              <a:defRPr sz="1000">
                <a:solidFill>
                  <a:srgbClr val="FFFFFF"/>
                </a:solidFill>
              </a:defRPr>
            </a:lvl3pPr>
            <a:lvl4pPr marL="1371600" indent="0">
              <a:buFontTx/>
              <a:buNone/>
              <a:defRPr sz="1000">
                <a:solidFill>
                  <a:srgbClr val="FFFFFF"/>
                </a:solidFill>
              </a:defRPr>
            </a:lvl4pPr>
            <a:lvl5pPr marL="1828800" indent="0">
              <a:buFontTx/>
              <a:buNone/>
              <a:defRPr sz="1000">
                <a:solidFill>
                  <a:srgbClr val="FFFFFF"/>
                </a:solidFill>
              </a:defRPr>
            </a:lvl5pPr>
          </a:lstStyle>
          <a:p>
            <a:pPr lvl="0"/>
            <a:r>
              <a:rPr lang="fr-FR" dirty="0"/>
              <a:t>CLIQUEZ POUR MODIFIER LA RÉFÉRENCE DE L’ANNONCE</a:t>
            </a:r>
          </a:p>
        </p:txBody>
      </p:sp>
      <p:sp>
        <p:nvSpPr>
          <p:cNvPr id="12" name="Espace réservé du texte 11"/>
          <p:cNvSpPr>
            <a:spLocks noGrp="1"/>
          </p:cNvSpPr>
          <p:nvPr>
            <p:ph type="body" sz="quarter" idx="11" hasCustomPrompt="1"/>
          </p:nvPr>
        </p:nvSpPr>
        <p:spPr>
          <a:xfrm>
            <a:off x="466724" y="4230247"/>
            <a:ext cx="6697992" cy="261610"/>
          </a:xfrm>
          <a:prstGeom prst="rect">
            <a:avLst/>
          </a:prstGeom>
        </p:spPr>
        <p:txBody>
          <a:bodyPr vert="horz" wrap="square" lIns="0" tIns="0" rIns="0" bIns="0">
            <a:spAutoFit/>
          </a:bodyPr>
          <a:lstStyle>
            <a:lvl1pPr marL="0" indent="0">
              <a:buFontTx/>
              <a:buNone/>
              <a:defRPr sz="1700" cap="all" baseline="0">
                <a:solidFill>
                  <a:schemeClr val="tx1">
                    <a:lumMod val="50000"/>
                    <a:lumOff val="50000"/>
                  </a:schemeClr>
                </a:solidFill>
              </a:defRPr>
            </a:lvl1pPr>
            <a:lvl2pPr marL="0" indent="0">
              <a:buFontTx/>
              <a:buNone/>
              <a:defRPr sz="1400">
                <a:solidFill>
                  <a:srgbClr val="FF0000"/>
                </a:solidFill>
              </a:defRPr>
            </a:lvl2pPr>
            <a:lvl3pPr marL="0" indent="0">
              <a:buFontTx/>
              <a:buNone/>
              <a:defRPr sz="1400">
                <a:solidFill>
                  <a:srgbClr val="FF0000"/>
                </a:solidFill>
              </a:defRPr>
            </a:lvl3pPr>
            <a:lvl4pPr marL="0" indent="0">
              <a:buFontTx/>
              <a:buNone/>
              <a:defRPr sz="1400">
                <a:solidFill>
                  <a:srgbClr val="FF0000"/>
                </a:solidFill>
              </a:defRPr>
            </a:lvl4pPr>
            <a:lvl5pPr marL="0" indent="0">
              <a:buFontTx/>
              <a:buNone/>
              <a:defRPr sz="1400">
                <a:solidFill>
                  <a:srgbClr val="FF0000"/>
                </a:solidFill>
              </a:defRPr>
            </a:lvl5pPr>
          </a:lstStyle>
          <a:p>
            <a:pPr lvl="0"/>
            <a:r>
              <a:rPr lang="fr-FR" dirty="0"/>
              <a:t>CLIQUEZ POUR RENSEIGNER LE TYPE DE CONTRAT</a:t>
            </a:r>
          </a:p>
        </p:txBody>
      </p:sp>
      <p:sp>
        <p:nvSpPr>
          <p:cNvPr id="14" name="Espace réservé du texte 13"/>
          <p:cNvSpPr>
            <a:spLocks noGrp="1"/>
          </p:cNvSpPr>
          <p:nvPr>
            <p:ph type="body" sz="quarter" idx="12" hasCustomPrompt="1"/>
          </p:nvPr>
        </p:nvSpPr>
        <p:spPr>
          <a:xfrm>
            <a:off x="466725" y="4492625"/>
            <a:ext cx="6697991" cy="220528"/>
          </a:xfrm>
          <a:prstGeom prst="rect">
            <a:avLst/>
          </a:prstGeom>
        </p:spPr>
        <p:txBody>
          <a:bodyPr vert="horz" lIns="0" tIns="0" rIns="0" bIns="0"/>
          <a:lstStyle>
            <a:lvl1pPr marL="0" indent="0">
              <a:buFontTx/>
              <a:buNone/>
              <a:defRPr sz="1200" baseline="0">
                <a:solidFill>
                  <a:schemeClr val="tx1">
                    <a:lumMod val="50000"/>
                    <a:lumOff val="50000"/>
                  </a:schemeClr>
                </a:solidFill>
              </a:defRPr>
            </a:lvl1pPr>
            <a:lvl2pPr marL="0" indent="0">
              <a:buFontTx/>
              <a:buNone/>
              <a:defRPr sz="1200">
                <a:solidFill>
                  <a:srgbClr val="FF0000"/>
                </a:solidFill>
              </a:defRPr>
            </a:lvl2pPr>
            <a:lvl3pPr marL="0" indent="0">
              <a:buFontTx/>
              <a:buNone/>
              <a:defRPr sz="1200">
                <a:solidFill>
                  <a:srgbClr val="FF0000"/>
                </a:solidFill>
              </a:defRPr>
            </a:lvl3pPr>
            <a:lvl4pPr marL="0" indent="0">
              <a:buFontTx/>
              <a:buNone/>
              <a:defRPr sz="1200">
                <a:solidFill>
                  <a:srgbClr val="FF0000"/>
                </a:solidFill>
              </a:defRPr>
            </a:lvl4pPr>
            <a:lvl5pPr marL="0" indent="0">
              <a:buFontTx/>
              <a:buNone/>
              <a:defRPr sz="1200">
                <a:solidFill>
                  <a:srgbClr val="FF0000"/>
                </a:solidFill>
              </a:defRPr>
            </a:lvl5pPr>
          </a:lstStyle>
          <a:p>
            <a:pPr lvl="0"/>
            <a:r>
              <a:rPr lang="fr-FR" dirty="0"/>
              <a:t>Cliquez pour renseigner la localisation géographique du poste</a:t>
            </a:r>
          </a:p>
        </p:txBody>
      </p:sp>
      <p:sp>
        <p:nvSpPr>
          <p:cNvPr id="15" name="ZoneTexte 14"/>
          <p:cNvSpPr txBox="1"/>
          <p:nvPr userDrawn="1"/>
        </p:nvSpPr>
        <p:spPr>
          <a:xfrm>
            <a:off x="466058" y="4889729"/>
            <a:ext cx="3316640" cy="2246769"/>
          </a:xfrm>
          <a:prstGeom prst="rect">
            <a:avLst/>
          </a:prstGeom>
          <a:noFill/>
        </p:spPr>
        <p:txBody>
          <a:bodyPr wrap="square" lIns="0" tIns="0" rIns="0" bIns="0" rtlCol="0">
            <a:spAutoFit/>
          </a:bodyPr>
          <a:lstStyle/>
          <a:p>
            <a:r>
              <a:rPr lang="fr-FR" sz="1100" dirty="0">
                <a:solidFill>
                  <a:schemeClr val="bg1"/>
                </a:solidFill>
                <a:latin typeface="Franklin Gothic Medium"/>
                <a:cs typeface="Franklin Gothic Medium"/>
              </a:rPr>
              <a:t>À PROPOS DU GROUPE SOUFFLET</a:t>
            </a:r>
          </a:p>
          <a:p>
            <a:r>
              <a:rPr lang="fr-FR" sz="800" dirty="0">
                <a:solidFill>
                  <a:schemeClr val="bg1"/>
                </a:solidFill>
                <a:latin typeface="Franklin Gothic Medium"/>
                <a:cs typeface="Franklin Gothic Medium"/>
              </a:rPr>
              <a:t>Le Groupe Soufflet, acteur significatif de l’agroalimentaire, expert des filières orge et blé, est le premier collecteur privé de céréales en Europe, avec 4.4 millions de tonnes collectées en France et plus d’un million de tonnes à l’international. Il est présent également sur les marchés internationaux de céréales via sa filiale Soufflet Négoce. Sur la filière orge, c’est  un acteur incontournable sur le marché mondial du malt avec 27 usines en Europe, en Asie et en Amérique du Sud.</a:t>
            </a:r>
          </a:p>
          <a:p>
            <a:r>
              <a:rPr lang="fr-FR" sz="800" dirty="0">
                <a:solidFill>
                  <a:schemeClr val="bg1"/>
                </a:solidFill>
                <a:latin typeface="Franklin Gothic Medium"/>
                <a:cs typeface="Franklin Gothic Medium"/>
              </a:rPr>
              <a:t>Sur la filière blé, il est l’un des tous premiers meuniers européens avec 10 moulins en France et en Belgique. C’est également un industriel significatif de la Boulangerie Viennoiserie Pâtisserie avec 16 unités de production en France et une au Portugal. Il est présent sur le marché de la restauration rapide où il totalise plus de 220 points de ventes avec les enseignes Pomme de Pain en France et Le </a:t>
            </a:r>
            <a:r>
              <a:rPr lang="fr-FR" sz="800" dirty="0" err="1">
                <a:solidFill>
                  <a:schemeClr val="bg1"/>
                </a:solidFill>
                <a:latin typeface="Franklin Gothic Medium"/>
                <a:cs typeface="Franklin Gothic Medium"/>
              </a:rPr>
              <a:t>Crobag</a:t>
            </a:r>
            <a:r>
              <a:rPr lang="fr-FR" sz="800" dirty="0">
                <a:solidFill>
                  <a:schemeClr val="bg1"/>
                </a:solidFill>
                <a:latin typeface="Franklin Gothic Medium"/>
                <a:cs typeface="Franklin Gothic Medium"/>
              </a:rPr>
              <a:t> en Allemagne.</a:t>
            </a:r>
          </a:p>
          <a:p>
            <a:r>
              <a:rPr lang="fr-FR" sz="800" dirty="0">
                <a:solidFill>
                  <a:schemeClr val="bg1"/>
                </a:solidFill>
                <a:latin typeface="Franklin Gothic Medium"/>
                <a:cs typeface="Franklin Gothic Medium"/>
              </a:rPr>
              <a:t>Avec sa Division Biotechnologies le Groupe Soufflet investit fortement dans la recherche de nouvelles valorisations des agro ressources.</a:t>
            </a:r>
          </a:p>
          <a:p>
            <a:r>
              <a:rPr lang="fr-FR" sz="800" dirty="0">
                <a:solidFill>
                  <a:schemeClr val="bg1"/>
                </a:solidFill>
                <a:latin typeface="Franklin Gothic Medium"/>
                <a:cs typeface="Franklin Gothic Medium"/>
              </a:rPr>
              <a:t>Le Groupe emploie plus de 7547 collaborateurs dans 18 pays. Il a réalisé en 2014/2015 un chiffre d’affaires de 4,91 milliards d’euros.</a:t>
            </a:r>
          </a:p>
        </p:txBody>
      </p:sp>
      <p:sp>
        <p:nvSpPr>
          <p:cNvPr id="16" name="ZoneTexte 15"/>
          <p:cNvSpPr txBox="1"/>
          <p:nvPr userDrawn="1"/>
        </p:nvSpPr>
        <p:spPr>
          <a:xfrm>
            <a:off x="514892" y="7513553"/>
            <a:ext cx="3316640" cy="1138773"/>
          </a:xfrm>
          <a:prstGeom prst="rect">
            <a:avLst/>
          </a:prstGeom>
          <a:noFill/>
        </p:spPr>
        <p:txBody>
          <a:bodyPr wrap="square" lIns="0" tIns="0" rIns="0" bIns="0" rtlCol="0">
            <a:spAutoFit/>
          </a:bodyPr>
          <a:lstStyle/>
          <a:p>
            <a:r>
              <a:rPr lang="fr-FR" sz="1100" dirty="0">
                <a:solidFill>
                  <a:srgbClr val="1A1E26"/>
                </a:solidFill>
                <a:latin typeface="Franklin Gothic Medium"/>
                <a:cs typeface="Franklin Gothic Medium"/>
              </a:rPr>
              <a:t>À PROPOS DE SOUFFLET BIOTECHNOLOGIE</a:t>
            </a:r>
          </a:p>
          <a:p>
            <a:r>
              <a:rPr lang="fr-FR" sz="700" dirty="0">
                <a:solidFill>
                  <a:srgbClr val="1A1E26"/>
                </a:solidFill>
                <a:latin typeface="Franklin Gothic Medium"/>
                <a:cs typeface="Franklin Gothic Medium"/>
              </a:rPr>
              <a:t>Soufflet Biotechnologies conçoit, fabrique et formule des enzymes pour les industries agro-alimentaires.</a:t>
            </a:r>
          </a:p>
          <a:p>
            <a:r>
              <a:rPr lang="fr-FR" sz="700" dirty="0">
                <a:solidFill>
                  <a:srgbClr val="1A1E26"/>
                </a:solidFill>
                <a:latin typeface="Franklin Gothic Medium"/>
                <a:cs typeface="Franklin Gothic Medium"/>
              </a:rPr>
              <a:t>Avec sa marque phare </a:t>
            </a:r>
            <a:r>
              <a:rPr lang="fr-FR" sz="700" dirty="0" err="1">
                <a:solidFill>
                  <a:srgbClr val="1A1E26"/>
                </a:solidFill>
                <a:latin typeface="Franklin Gothic Medium"/>
                <a:cs typeface="Franklin Gothic Medium"/>
              </a:rPr>
              <a:t>Lyven</a:t>
            </a:r>
            <a:r>
              <a:rPr lang="fr-FR" sz="700" dirty="0">
                <a:solidFill>
                  <a:srgbClr val="1A1E26"/>
                </a:solidFill>
                <a:latin typeface="Franklin Gothic Medium"/>
                <a:cs typeface="Franklin Gothic Medium"/>
              </a:rPr>
              <a:t>, l’entreprise intervient dans les domaines de l’œnologie et de la transformation des fruits, mais également de la brasserie/distillerie. En nutrition animale, elle propose ses spécialités enzymatiques à destination des ruminants sous la marque </a:t>
            </a:r>
            <a:r>
              <a:rPr lang="fr-FR" sz="700" dirty="0" err="1">
                <a:solidFill>
                  <a:srgbClr val="1A1E26"/>
                </a:solidFill>
                <a:latin typeface="Franklin Gothic Medium"/>
                <a:cs typeface="Franklin Gothic Medium"/>
              </a:rPr>
              <a:t>Bovimalt</a:t>
            </a:r>
            <a:r>
              <a:rPr lang="fr-FR" sz="700" dirty="0">
                <a:solidFill>
                  <a:srgbClr val="1A1E26"/>
                </a:solidFill>
                <a:latin typeface="Franklin Gothic Medium"/>
                <a:cs typeface="Franklin Gothic Medium"/>
              </a:rPr>
              <a:t>.  L’entreprise conçoit et fabrique des enzymes et des levains pour AIT ingrédients et Moulins Soufflet. Soufflet Biotechnologies est doté d’un important centre de recherche et d’innovation dédié à l’amélioration des performances des agro-ressources.</a:t>
            </a:r>
          </a:p>
        </p:txBody>
      </p:sp>
      <p:sp>
        <p:nvSpPr>
          <p:cNvPr id="17" name="ZoneTexte 16"/>
          <p:cNvSpPr txBox="1"/>
          <p:nvPr userDrawn="1"/>
        </p:nvSpPr>
        <p:spPr>
          <a:xfrm>
            <a:off x="466058" y="8957710"/>
            <a:ext cx="3316640" cy="169277"/>
          </a:xfrm>
          <a:prstGeom prst="rect">
            <a:avLst/>
          </a:prstGeom>
          <a:noFill/>
        </p:spPr>
        <p:txBody>
          <a:bodyPr wrap="square" lIns="0" tIns="0" rIns="0" bIns="0" rtlCol="0">
            <a:spAutoFit/>
          </a:bodyPr>
          <a:lstStyle/>
          <a:p>
            <a:r>
              <a:rPr lang="fr-FR" sz="1100" dirty="0">
                <a:solidFill>
                  <a:srgbClr val="FFFFFF"/>
                </a:solidFill>
                <a:latin typeface="Franklin Gothic Medium"/>
                <a:cs typeface="Franklin Gothic Medium"/>
              </a:rPr>
              <a:t>CONTACT</a:t>
            </a:r>
            <a:endParaRPr lang="fr-FR" sz="800" dirty="0">
              <a:solidFill>
                <a:srgbClr val="FFFFFF"/>
              </a:solidFill>
              <a:latin typeface="Franklin Gothic Medium"/>
              <a:cs typeface="Franklin Gothic Medium"/>
            </a:endParaRPr>
          </a:p>
        </p:txBody>
      </p:sp>
      <p:sp>
        <p:nvSpPr>
          <p:cNvPr id="20" name="ZoneTexte 19"/>
          <p:cNvSpPr txBox="1"/>
          <p:nvPr userDrawn="1"/>
        </p:nvSpPr>
        <p:spPr>
          <a:xfrm>
            <a:off x="4116388" y="4784717"/>
            <a:ext cx="1479562" cy="169277"/>
          </a:xfrm>
          <a:prstGeom prst="rect">
            <a:avLst/>
          </a:prstGeom>
          <a:solidFill>
            <a:srgbClr val="889BC9"/>
          </a:solidFill>
        </p:spPr>
        <p:txBody>
          <a:bodyPr wrap="square" lIns="0" tIns="0" rIns="0" bIns="0" rtlCol="0">
            <a:spAutoFit/>
          </a:bodyPr>
          <a:lstStyle/>
          <a:p>
            <a:pPr algn="ctr"/>
            <a:r>
              <a:rPr lang="fr-FR" sz="1100" dirty="0">
                <a:solidFill>
                  <a:srgbClr val="1A1E26"/>
                </a:solidFill>
                <a:latin typeface="Franklin Gothic Medium"/>
                <a:cs typeface="Franklin Gothic Medium"/>
              </a:rPr>
              <a:t>DESCRIPTIF</a:t>
            </a:r>
            <a:r>
              <a:rPr lang="fr-FR" sz="1100" baseline="0" dirty="0">
                <a:solidFill>
                  <a:srgbClr val="1A1E26"/>
                </a:solidFill>
                <a:latin typeface="Franklin Gothic Medium"/>
                <a:cs typeface="Franklin Gothic Medium"/>
              </a:rPr>
              <a:t> DU POSTE</a:t>
            </a:r>
            <a:endParaRPr lang="fr-FR" sz="800" dirty="0">
              <a:solidFill>
                <a:srgbClr val="1A1E26"/>
              </a:solidFill>
              <a:latin typeface="Franklin Gothic Medium"/>
              <a:cs typeface="Franklin Gothic Medium"/>
            </a:endParaRPr>
          </a:p>
        </p:txBody>
      </p:sp>
      <p:sp>
        <p:nvSpPr>
          <p:cNvPr id="21" name="ZoneTexte 20"/>
          <p:cNvSpPr txBox="1"/>
          <p:nvPr userDrawn="1"/>
        </p:nvSpPr>
        <p:spPr>
          <a:xfrm>
            <a:off x="4116388" y="7798900"/>
            <a:ext cx="1479562" cy="169277"/>
          </a:xfrm>
          <a:prstGeom prst="rect">
            <a:avLst/>
          </a:prstGeom>
          <a:solidFill>
            <a:srgbClr val="889BC9"/>
          </a:solidFill>
        </p:spPr>
        <p:txBody>
          <a:bodyPr wrap="square" lIns="0" tIns="0" rIns="0" bIns="0" rtlCol="0">
            <a:spAutoFit/>
          </a:bodyPr>
          <a:lstStyle/>
          <a:p>
            <a:pPr algn="ctr"/>
            <a:r>
              <a:rPr lang="fr-FR" sz="1100" dirty="0">
                <a:solidFill>
                  <a:srgbClr val="1A1E26"/>
                </a:solidFill>
                <a:latin typeface="Franklin Gothic Medium"/>
                <a:cs typeface="Franklin Gothic Medium"/>
              </a:rPr>
              <a:t>PROFIL RECHERCHÉ</a:t>
            </a:r>
            <a:endParaRPr lang="fr-FR" sz="800" dirty="0">
              <a:solidFill>
                <a:srgbClr val="1A1E26"/>
              </a:solidFill>
              <a:latin typeface="Franklin Gothic Medium"/>
              <a:cs typeface="Franklin Gothic Medium"/>
            </a:endParaRPr>
          </a:p>
        </p:txBody>
      </p:sp>
      <p:sp>
        <p:nvSpPr>
          <p:cNvPr id="22" name="ZoneTexte 21"/>
          <p:cNvSpPr txBox="1"/>
          <p:nvPr userDrawn="1"/>
        </p:nvSpPr>
        <p:spPr>
          <a:xfrm>
            <a:off x="4116387" y="8558041"/>
            <a:ext cx="1920989" cy="169277"/>
          </a:xfrm>
          <a:prstGeom prst="rect">
            <a:avLst/>
          </a:prstGeom>
          <a:solidFill>
            <a:srgbClr val="889BC9"/>
          </a:solidFill>
        </p:spPr>
        <p:txBody>
          <a:bodyPr wrap="square" lIns="0" tIns="0" rIns="0" bIns="0" rtlCol="0">
            <a:spAutoFit/>
          </a:bodyPr>
          <a:lstStyle/>
          <a:p>
            <a:pPr algn="ctr"/>
            <a:r>
              <a:rPr lang="fr-FR" sz="1100" dirty="0">
                <a:solidFill>
                  <a:srgbClr val="1A1E26"/>
                </a:solidFill>
                <a:latin typeface="Franklin Gothic Medium"/>
                <a:cs typeface="Franklin Gothic Medium"/>
              </a:rPr>
              <a:t>COMPÉTENCES DEMANDÉES</a:t>
            </a:r>
            <a:endParaRPr lang="fr-FR" sz="800" dirty="0">
              <a:solidFill>
                <a:srgbClr val="1A1E26"/>
              </a:solidFill>
              <a:latin typeface="Franklin Gothic Medium"/>
              <a:cs typeface="Franklin Gothic Medium"/>
            </a:endParaRPr>
          </a:p>
        </p:txBody>
      </p:sp>
      <p:sp>
        <p:nvSpPr>
          <p:cNvPr id="24" name="Espace réservé du texte 23"/>
          <p:cNvSpPr>
            <a:spLocks noGrp="1"/>
          </p:cNvSpPr>
          <p:nvPr>
            <p:ph type="body" sz="quarter" idx="14" hasCustomPrompt="1"/>
          </p:nvPr>
        </p:nvSpPr>
        <p:spPr>
          <a:xfrm>
            <a:off x="4116388" y="5018088"/>
            <a:ext cx="3048000" cy="2670175"/>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descriptif de poste</a:t>
            </a:r>
          </a:p>
        </p:txBody>
      </p:sp>
      <p:sp>
        <p:nvSpPr>
          <p:cNvPr id="26" name="Espace réservé du texte 25"/>
          <p:cNvSpPr>
            <a:spLocks noGrp="1"/>
          </p:cNvSpPr>
          <p:nvPr>
            <p:ph type="body" sz="quarter" idx="15" hasCustomPrompt="1"/>
          </p:nvPr>
        </p:nvSpPr>
        <p:spPr>
          <a:xfrm>
            <a:off x="4116388" y="8054467"/>
            <a:ext cx="3048000" cy="394208"/>
          </a:xfrm>
          <a:prstGeom prst="rect">
            <a:avLst/>
          </a:prstGeom>
        </p:spPr>
        <p:txBody>
          <a:bodyPr vert="horz" lIns="0" tIns="0" rIns="0" bIns="0">
            <a:normAutofit/>
          </a:bodyPr>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 type de profil recherché</a:t>
            </a:r>
          </a:p>
        </p:txBody>
      </p:sp>
      <p:sp>
        <p:nvSpPr>
          <p:cNvPr id="28" name="Espace réservé du texte 27"/>
          <p:cNvSpPr>
            <a:spLocks noGrp="1"/>
          </p:cNvSpPr>
          <p:nvPr>
            <p:ph type="body" sz="quarter" idx="16" hasCustomPrompt="1"/>
          </p:nvPr>
        </p:nvSpPr>
        <p:spPr>
          <a:xfrm>
            <a:off x="4116388" y="8755063"/>
            <a:ext cx="3048000" cy="983644"/>
          </a:xfrm>
          <a:prstGeom prst="rect">
            <a:avLst/>
          </a:prstGeom>
        </p:spPr>
        <p:txBody>
          <a:bodyPr vert="horz" lIns="0" tIns="0" rIns="0" bIns="0"/>
          <a:lstStyle>
            <a:lvl1pPr marL="0" indent="0">
              <a:buFontTx/>
              <a:buNone/>
              <a:defRPr sz="900" baseline="0">
                <a:solidFill>
                  <a:srgbClr val="7F7F7F"/>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remplir les informations concernant les compétences demandées</a:t>
            </a:r>
          </a:p>
        </p:txBody>
      </p:sp>
      <p:sp>
        <p:nvSpPr>
          <p:cNvPr id="29" name="Losange 28"/>
          <p:cNvSpPr/>
          <p:nvPr userDrawn="1"/>
        </p:nvSpPr>
        <p:spPr>
          <a:xfrm>
            <a:off x="2023806" y="7298672"/>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Losange 29"/>
          <p:cNvSpPr/>
          <p:nvPr userDrawn="1"/>
        </p:nvSpPr>
        <p:spPr>
          <a:xfrm>
            <a:off x="2023806" y="8790826"/>
            <a:ext cx="149406" cy="149406"/>
          </a:xfrm>
          <a:prstGeom prst="diamond">
            <a:avLst/>
          </a:prstGeom>
          <a:solidFill>
            <a:srgbClr val="053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Espace réservé du texte 37"/>
          <p:cNvSpPr>
            <a:spLocks noGrp="1"/>
          </p:cNvSpPr>
          <p:nvPr>
            <p:ph type="body" sz="quarter" idx="17" hasCustomPrompt="1"/>
          </p:nvPr>
        </p:nvSpPr>
        <p:spPr>
          <a:xfrm>
            <a:off x="466058" y="9150056"/>
            <a:ext cx="3316639" cy="612775"/>
          </a:xfrm>
          <a:prstGeom prst="rect">
            <a:avLst/>
          </a:prstGeom>
        </p:spPr>
        <p:txBody>
          <a:bodyPr vert="horz" lIns="0" tIns="0" rIns="0" bIns="0">
            <a:normAutofit/>
          </a:bodyPr>
          <a:lstStyle>
            <a:lvl1pPr marL="0" indent="0">
              <a:buFontTx/>
              <a:buNone/>
              <a:defRPr sz="900" baseline="0">
                <a:solidFill>
                  <a:schemeClr val="bg1"/>
                </a:solidFill>
              </a:defRPr>
            </a:lvl1pPr>
            <a:lvl2pPr marL="0" indent="0">
              <a:buFontTx/>
              <a:buNone/>
              <a:defRPr sz="900"/>
            </a:lvl2pPr>
            <a:lvl3pPr marL="0" indent="0">
              <a:buFontTx/>
              <a:buNone/>
              <a:defRPr sz="900"/>
            </a:lvl3pPr>
            <a:lvl4pPr marL="0" indent="0">
              <a:buFontTx/>
              <a:buNone/>
              <a:defRPr sz="900"/>
            </a:lvl4pPr>
            <a:lvl5pPr marL="0" indent="0">
              <a:buFontTx/>
              <a:buNone/>
              <a:defRPr sz="900"/>
            </a:lvl5pPr>
          </a:lstStyle>
          <a:p>
            <a:pPr lvl="0"/>
            <a:r>
              <a:rPr lang="fr-FR" dirty="0"/>
              <a:t>Cliquez pour compléter les renseignements de contact (ex : Lettre de motivation et CV à faire parvenir à [Prénom, NOM, tél et email])</a:t>
            </a:r>
          </a:p>
        </p:txBody>
      </p:sp>
    </p:spTree>
    <p:extLst>
      <p:ext uri="{BB962C8B-B14F-4D97-AF65-F5344CB8AC3E}">
        <p14:creationId xmlns:p14="http://schemas.microsoft.com/office/powerpoint/2010/main" val="1958554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file://localhost/JOB/EN%20COURS/Annonce%20presse%20RH/LIVRAISON/Bandeau_Groupe.png" TargetMode="External"/><Relationship Id="rId5" Type="http://schemas.openxmlformats.org/officeDocument/2006/relationships/image" Target="../media/image2.png"/><Relationship Id="rId4" Type="http://schemas.openxmlformats.org/officeDocument/2006/relationships/image" Target="file://localhost/JOB/EN%20COURS/Annonce%20presse%20RH/LIVRAISON/bandeauhaut_A4.jpg"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file://localhost/Users/greffiery_local/Desktop/EVA/annonces%20A4/Bandeau_Negoce_PMS.png" TargetMode="External"/><Relationship Id="rId5" Type="http://schemas.openxmlformats.org/officeDocument/2006/relationships/image" Target="../media/image11.png"/><Relationship Id="rId4" Type="http://schemas.openxmlformats.org/officeDocument/2006/relationships/image" Target="file://localhost/JOB/EN%20COURS/Annonce%20presse%20RH/LIVRAISON/bandeauhaut_A4.jp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file://localhost/Users/louisg/Desktop/Bandeau_Moulins_PMS.png" TargetMode="External"/><Relationship Id="rId5" Type="http://schemas.openxmlformats.org/officeDocument/2006/relationships/image" Target="../media/image3.png"/><Relationship Id="rId4" Type="http://schemas.openxmlformats.org/officeDocument/2006/relationships/image" Target="file://localhost/JOB/EN%20COURS/Annonce%20presse%20RH/LIVRAISON/bandeauhaut_A4.jp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file://localhost/Users/greffiery_local/Desktop/EVA/annonces%20A4/Bandeau_Agriculture_PMS.png" TargetMode="External"/><Relationship Id="rId5" Type="http://schemas.openxmlformats.org/officeDocument/2006/relationships/image" Target="../media/image4.png"/><Relationship Id="rId4" Type="http://schemas.openxmlformats.org/officeDocument/2006/relationships/image" Target="file://localhost/JOB/EN%20COURS/Annonce%20presse%20RH/LIVRAISON/bandeauhaut_A4.jp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file://localhost/Users/greffiery_local/Desktop/EVA/annonces%20A4/Bandeau_Vigne_PMS.png" TargetMode="External"/><Relationship Id="rId5" Type="http://schemas.openxmlformats.org/officeDocument/2006/relationships/image" Target="../media/image5.png"/><Relationship Id="rId4" Type="http://schemas.openxmlformats.org/officeDocument/2006/relationships/image" Target="file://localhost/JOB/EN%20COURS/Annonce%20presse%20RH/LIVRAISON/bandeauhaut_A4.jp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file://localhost/JOB/EN%20COURS/Annonce%20presse%20RH/LIVRAISON/bandeauhaut_A4.jp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file://localhost/JOB/EN%20COURS/Annonce%20presse%20RH/LIVRAISON/bandeauhaut_A4.jp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file://localhost/JOB/EN%20COURS/Annonce%20presse%20RH/LIVRAISON/bandeauhaut_A4.jp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file://localhost/JOB/EN%20COURS/Annonce%20presse%20RH/LIVRAISON/bandeauhaut_A4.jp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file://localhost/JOB/EN%20COURS/Annonce%20presse%20RH/LIVRAISON/bandeauhaut_A4.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2" y="9669795"/>
            <a:ext cx="7562845" cy="812802"/>
          </a:xfrm>
          <a:prstGeom prst="rect">
            <a:avLst/>
          </a:prstGeom>
        </p:spPr>
      </p:pic>
    </p:spTree>
    <p:extLst>
      <p:ext uri="{BB962C8B-B14F-4D97-AF65-F5344CB8AC3E}">
        <p14:creationId xmlns:p14="http://schemas.microsoft.com/office/powerpoint/2010/main" val="1415047451"/>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1" y="9663707"/>
            <a:ext cx="7562847" cy="864325"/>
          </a:xfrm>
          <a:prstGeom prst="rect">
            <a:avLst/>
          </a:prstGeom>
        </p:spPr>
      </p:pic>
    </p:spTree>
    <p:extLst>
      <p:ext uri="{BB962C8B-B14F-4D97-AF65-F5344CB8AC3E}">
        <p14:creationId xmlns:p14="http://schemas.microsoft.com/office/powerpoint/2010/main" val="328576683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2" y="9669795"/>
            <a:ext cx="7562845" cy="812802"/>
          </a:xfrm>
          <a:prstGeom prst="rect">
            <a:avLst/>
          </a:prstGeom>
        </p:spPr>
      </p:pic>
    </p:spTree>
    <p:extLst>
      <p:ext uri="{BB962C8B-B14F-4D97-AF65-F5344CB8AC3E}">
        <p14:creationId xmlns:p14="http://schemas.microsoft.com/office/powerpoint/2010/main" val="2933058324"/>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2" y="9669795"/>
            <a:ext cx="7562845" cy="812801"/>
          </a:xfrm>
          <a:prstGeom prst="rect">
            <a:avLst/>
          </a:prstGeom>
        </p:spPr>
      </p:pic>
    </p:spTree>
    <p:extLst>
      <p:ext uri="{BB962C8B-B14F-4D97-AF65-F5344CB8AC3E}">
        <p14:creationId xmlns:p14="http://schemas.microsoft.com/office/powerpoint/2010/main" val="3897186430"/>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14" y="9669795"/>
            <a:ext cx="7562836" cy="812801"/>
          </a:xfrm>
          <a:prstGeom prst="rect">
            <a:avLst/>
          </a:prstGeom>
        </p:spPr>
      </p:pic>
    </p:spTree>
    <p:extLst>
      <p:ext uri="{BB962C8B-B14F-4D97-AF65-F5344CB8AC3E}">
        <p14:creationId xmlns:p14="http://schemas.microsoft.com/office/powerpoint/2010/main" val="79996372"/>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9503105"/>
            <a:ext cx="7705961" cy="1185532"/>
          </a:xfrm>
          <a:prstGeom prst="rect">
            <a:avLst/>
          </a:prstGeom>
        </p:spPr>
      </p:pic>
    </p:spTree>
    <p:extLst>
      <p:ext uri="{BB962C8B-B14F-4D97-AF65-F5344CB8AC3E}">
        <p14:creationId xmlns:p14="http://schemas.microsoft.com/office/powerpoint/2010/main" val="10735084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503105"/>
            <a:ext cx="7562850" cy="1185532"/>
          </a:xfrm>
          <a:prstGeom prst="rect">
            <a:avLst/>
          </a:prstGeom>
        </p:spPr>
      </p:pic>
    </p:spTree>
    <p:extLst>
      <p:ext uri="{BB962C8B-B14F-4D97-AF65-F5344CB8AC3E}">
        <p14:creationId xmlns:p14="http://schemas.microsoft.com/office/powerpoint/2010/main" val="159069285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514113"/>
            <a:ext cx="7562850" cy="1163515"/>
          </a:xfrm>
          <a:prstGeom prst="rect">
            <a:avLst/>
          </a:prstGeom>
        </p:spPr>
      </p:pic>
    </p:spTree>
    <p:extLst>
      <p:ext uri="{BB962C8B-B14F-4D97-AF65-F5344CB8AC3E}">
        <p14:creationId xmlns:p14="http://schemas.microsoft.com/office/powerpoint/2010/main" val="407978019"/>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9514113"/>
            <a:ext cx="7562847" cy="1163515"/>
          </a:xfrm>
          <a:prstGeom prst="rect">
            <a:avLst/>
          </a:prstGeom>
        </p:spPr>
      </p:pic>
    </p:spTree>
    <p:extLst>
      <p:ext uri="{BB962C8B-B14F-4D97-AF65-F5344CB8AC3E}">
        <p14:creationId xmlns:p14="http://schemas.microsoft.com/office/powerpoint/2010/main" val="3720243128"/>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andeauhaut_A4.jpg" descr="/JOB/EN COURS/Annonce presse RH/LIVRAISON/bandeauhaut_A4.jp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0" y="0"/>
            <a:ext cx="7559040" cy="3133344"/>
          </a:xfrm>
          <a:prstGeom prst="rect">
            <a:avLst/>
          </a:prstGeom>
        </p:spPr>
      </p:pic>
      <p:pic>
        <p:nvPicPr>
          <p:cNvPr id="8" name="Bandeau_Grou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9514113"/>
            <a:ext cx="7562847" cy="1163514"/>
          </a:xfrm>
          <a:prstGeom prst="rect">
            <a:avLst/>
          </a:prstGeom>
        </p:spPr>
      </p:pic>
    </p:spTree>
    <p:extLst>
      <p:ext uri="{BB962C8B-B14F-4D97-AF65-F5344CB8AC3E}">
        <p14:creationId xmlns:p14="http://schemas.microsoft.com/office/powerpoint/2010/main" val="224875967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 typeface="Arial"/>
        <a:buChar char="•"/>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 typeface="Arial"/>
        <a:buChar char="»"/>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LABORANTIN H/F</a:t>
            </a:r>
          </a:p>
        </p:txBody>
      </p:sp>
      <p:sp>
        <p:nvSpPr>
          <p:cNvPr id="3" name="Espace réservé du texte 2"/>
          <p:cNvSpPr>
            <a:spLocks noGrp="1"/>
          </p:cNvSpPr>
          <p:nvPr>
            <p:ph type="body" sz="quarter" idx="10"/>
          </p:nvPr>
        </p:nvSpPr>
        <p:spPr>
          <a:xfrm>
            <a:off x="466725" y="2738303"/>
            <a:ext cx="1591011" cy="153888"/>
          </a:xfrm>
        </p:spPr>
        <p:txBody>
          <a:bodyPr/>
          <a:lstStyle/>
          <a:p>
            <a:r>
              <a:rPr lang="fr-FR" dirty="0"/>
              <a:t>2017.10</a:t>
            </a:r>
          </a:p>
        </p:txBody>
      </p:sp>
      <p:sp>
        <p:nvSpPr>
          <p:cNvPr id="4" name="Espace réservé du texte 3"/>
          <p:cNvSpPr>
            <a:spLocks noGrp="1"/>
          </p:cNvSpPr>
          <p:nvPr>
            <p:ph type="body" sz="quarter" idx="11"/>
          </p:nvPr>
        </p:nvSpPr>
        <p:spPr/>
        <p:txBody>
          <a:bodyPr/>
          <a:lstStyle/>
          <a:p>
            <a:r>
              <a:rPr lang="fr-FR" dirty="0"/>
              <a:t>CONTRAT A DUREE INDETERMINEE</a:t>
            </a:r>
          </a:p>
        </p:txBody>
      </p:sp>
      <p:sp>
        <p:nvSpPr>
          <p:cNvPr id="5" name="Espace réservé du texte 4"/>
          <p:cNvSpPr>
            <a:spLocks noGrp="1"/>
          </p:cNvSpPr>
          <p:nvPr>
            <p:ph type="body" sz="quarter" idx="12"/>
          </p:nvPr>
        </p:nvSpPr>
        <p:spPr/>
        <p:txBody>
          <a:bodyPr/>
          <a:lstStyle/>
          <a:p>
            <a:r>
              <a:rPr lang="fr-FR" dirty="0"/>
              <a:t>Nogent sur Seine</a:t>
            </a:r>
          </a:p>
        </p:txBody>
      </p:sp>
      <p:sp>
        <p:nvSpPr>
          <p:cNvPr id="6" name="Espace réservé du texte 5"/>
          <p:cNvSpPr>
            <a:spLocks noGrp="1"/>
          </p:cNvSpPr>
          <p:nvPr>
            <p:ph type="body" sz="quarter" idx="14"/>
          </p:nvPr>
        </p:nvSpPr>
        <p:spPr/>
        <p:txBody>
          <a:bodyPr/>
          <a:lstStyle/>
          <a:p>
            <a:pPr fontAlgn="t"/>
            <a:r>
              <a:rPr lang="fr-FR" dirty="0"/>
              <a:t>Sous la responsabilité du Responsable de Laboratoire, vous aurez pour principale mission de réaliser les contrôles qualitatifs des produits agricoles (céréales, oléagineux, protéagineux). Vous serez notamment chargé  :</a:t>
            </a:r>
          </a:p>
          <a:p>
            <a:pPr fontAlgn="t"/>
            <a:r>
              <a:rPr lang="fr-FR" dirty="0"/>
              <a:t>- des contrôles qualité par analyses physico-chimiques ;</a:t>
            </a:r>
          </a:p>
          <a:p>
            <a:pPr fontAlgn="t"/>
            <a:r>
              <a:rPr lang="fr-FR" dirty="0"/>
              <a:t>- des analyses ELISA pour la détection des mycotoxines ;</a:t>
            </a:r>
          </a:p>
          <a:p>
            <a:pPr fontAlgn="t"/>
            <a:r>
              <a:rPr lang="fr-FR" dirty="0"/>
              <a:t>- des contrôles visuels pour la reconnaissance variétale et la détermination des impuretés ;</a:t>
            </a:r>
          </a:p>
          <a:p>
            <a:pPr fontAlgn="t"/>
            <a:r>
              <a:rPr lang="fr-FR" dirty="0"/>
              <a:t>- des contrôles métrologiques des appareils de mesure et participation à des circuits inter labo (BIPEA).</a:t>
            </a:r>
            <a:endParaRPr lang="fr-FR" dirty="0">
              <a:effectLst/>
            </a:endParaRPr>
          </a:p>
        </p:txBody>
      </p:sp>
      <p:sp>
        <p:nvSpPr>
          <p:cNvPr id="7" name="Espace réservé du texte 6"/>
          <p:cNvSpPr>
            <a:spLocks noGrp="1"/>
          </p:cNvSpPr>
          <p:nvPr>
            <p:ph type="body" sz="quarter" idx="15"/>
          </p:nvPr>
        </p:nvSpPr>
        <p:spPr/>
        <p:txBody>
          <a:bodyPr>
            <a:normAutofit fontScale="92500"/>
          </a:bodyPr>
          <a:lstStyle/>
          <a:p>
            <a:pPr fontAlgn="t"/>
            <a:r>
              <a:rPr lang="fr-FR" dirty="0"/>
              <a:t>BTS bio-analyses et contrôles ou équivalent.</a:t>
            </a:r>
          </a:p>
          <a:p>
            <a:pPr fontAlgn="t"/>
            <a:r>
              <a:rPr lang="fr-FR" dirty="0"/>
              <a:t>Première expérience dans un laboratoire d’analyse. Débutant accepté.</a:t>
            </a:r>
          </a:p>
        </p:txBody>
      </p:sp>
      <p:sp>
        <p:nvSpPr>
          <p:cNvPr id="8" name="Espace réservé du texte 7"/>
          <p:cNvSpPr>
            <a:spLocks noGrp="1"/>
          </p:cNvSpPr>
          <p:nvPr>
            <p:ph type="body" sz="quarter" idx="16"/>
          </p:nvPr>
        </p:nvSpPr>
        <p:spPr/>
        <p:txBody>
          <a:bodyPr/>
          <a:lstStyle/>
          <a:p>
            <a:pPr fontAlgn="t"/>
            <a:r>
              <a:rPr lang="fr-FR" dirty="0"/>
              <a:t>La connaissance des produits agricoles (céréales) et des principes d’analyse de leurs paramètres qualitatifs serait un plus.</a:t>
            </a:r>
          </a:p>
          <a:p>
            <a:pPr fontAlgn="t"/>
            <a:r>
              <a:rPr lang="fr-FR" dirty="0"/>
              <a:t>Aptitude au travail en équipe, rigueur, précision et méthode.</a:t>
            </a:r>
          </a:p>
          <a:p>
            <a:endParaRPr lang="fr-FR" dirty="0"/>
          </a:p>
          <a:p>
            <a:r>
              <a:rPr lang="fr-FR" dirty="0"/>
              <a:t> </a:t>
            </a:r>
          </a:p>
          <a:p>
            <a:r>
              <a:rPr lang="fr-FR" dirty="0"/>
              <a:t>.</a:t>
            </a:r>
          </a:p>
          <a:p>
            <a:endParaRPr lang="fr-FR" dirty="0"/>
          </a:p>
        </p:txBody>
      </p:sp>
      <p:sp>
        <p:nvSpPr>
          <p:cNvPr id="9" name="Espace réservé du texte 8"/>
          <p:cNvSpPr>
            <a:spLocks noGrp="1"/>
          </p:cNvSpPr>
          <p:nvPr>
            <p:ph type="body" sz="quarter" idx="17"/>
          </p:nvPr>
        </p:nvSpPr>
        <p:spPr/>
        <p:txBody>
          <a:bodyPr/>
          <a:lstStyle/>
          <a:p>
            <a:r>
              <a:rPr lang="fr-FR" dirty="0"/>
              <a:t>Adressez votre candidature à mbernon@soufflet.com,  </a:t>
            </a:r>
          </a:p>
          <a:p>
            <a:r>
              <a:rPr lang="fr-FR" dirty="0"/>
              <a:t>(Référence Agri 2017.10)</a:t>
            </a:r>
          </a:p>
          <a:p>
            <a:endParaRPr lang="fr-FR" dirty="0"/>
          </a:p>
        </p:txBody>
      </p:sp>
    </p:spTree>
    <p:extLst>
      <p:ext uri="{BB962C8B-B14F-4D97-AF65-F5344CB8AC3E}">
        <p14:creationId xmlns:p14="http://schemas.microsoft.com/office/powerpoint/2010/main" val="4090309000"/>
      </p:ext>
    </p:extLst>
  </p:cSld>
  <p:clrMapOvr>
    <a:masterClrMapping/>
  </p:clrMapOvr>
</p:sld>
</file>

<file path=ppt/theme/theme1.xml><?xml version="1.0" encoding="utf-8"?>
<a:theme xmlns:a="http://schemas.openxmlformats.org/drawingml/2006/main" name="GROUPE_A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ULINS_A4">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gri">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vign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FC92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9DC470194362469A348E0C7A2B404A" ma:contentTypeVersion="0" ma:contentTypeDescription="Crée un document." ma:contentTypeScope="" ma:versionID="367d0ba122be5eca89161b9d0fc29a45">
  <xsd:schema xmlns:xsd="http://www.w3.org/2001/XMLSchema" xmlns:xs="http://www.w3.org/2001/XMLSchema" xmlns:p="http://schemas.microsoft.com/office/2006/metadata/properties" xmlns:ns2="7b16b64e-fe5b-4dc2-891a-f05dc046a5b7" xmlns:ns3="997ed987-b562-43ce-873d-fa691bdaff83" targetNamespace="http://schemas.microsoft.com/office/2006/metadata/properties" ma:root="true" ma:fieldsID="67077b8086d9c99d1b854591084356e9" ns2:_="" ns3:_="">
    <xsd:import namespace="7b16b64e-fe5b-4dc2-891a-f05dc046a5b7"/>
    <xsd:import namespace="997ed987-b562-43ce-873d-fa691bdaff83"/>
    <xsd:element name="properties">
      <xsd:complexType>
        <xsd:sequence>
          <xsd:element name="documentManagement">
            <xsd:complexType>
              <xsd:all>
                <xsd:element ref="ns2:SharedWithUsers" minOccurs="0"/>
                <xsd:element ref="ns2:SharedWithDetails" minOccurs="0"/>
                <xsd:element ref="ns3:Th_x00e9_matique_x0020_RH"/>
                <xsd:element ref="ns3:Type_x0020_de_x0020_document"/>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6b64e-fe5b-4dc2-891a-f05dc046a5b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7ed987-b562-43ce-873d-fa691bdaff83" elementFormDefault="qualified">
    <xsd:import namespace="http://schemas.microsoft.com/office/2006/documentManagement/types"/>
    <xsd:import namespace="http://schemas.microsoft.com/office/infopath/2007/PartnerControls"/>
    <xsd:element name="Th_x00e9_matique_x0020_RH" ma:index="10" ma:displayName="Thématique RH" ma:description="Domaine ou process RH" ma:format="Dropdown" ma:internalName="Th_x00e9_matique_x0020_RH">
      <xsd:simpleType>
        <xsd:restriction base="dms:Choice">
          <xsd:enumeration value="Gouvernance et organisation"/>
          <xsd:enumeration value="Gestion du personnel"/>
          <xsd:enumeration value="Rémunération et avantages sociaux"/>
          <xsd:enumeration value="Contrôle de gestion social"/>
          <xsd:enumeration value="Formation"/>
          <xsd:enumeration value="Recrutement"/>
          <xsd:enumeration value="Compétences et carrières"/>
          <xsd:enumeration value="Intérim"/>
          <xsd:enumeration value="Juridique et social"/>
        </xsd:restriction>
      </xsd:simpleType>
    </xsd:element>
    <xsd:element name="Type_x0020_de_x0020_document" ma:index="11" ma:displayName="Type de document" ma:format="Dropdown" ma:internalName="Type_x0020_de_x0020_document">
      <xsd:simpleType>
        <xsd:restriction base="dms:Choice">
          <xsd:enumeration value="Convocation &amp; comptes rendus"/>
          <xsd:enumeration value="Documents types"/>
          <xsd:enumeration value="Documents &amp; présentations"/>
          <xsd:enumeration value="Documents de travail"/>
          <xsd:enumeration value="Fichiers de suivi"/>
          <xsd:enumeration value="Procédures"/>
          <xsd:enumeration value="Outils de calcul"/>
        </xsd:restriction>
      </xsd:simpleType>
    </xsd:element>
    <xsd:element name="Division" ma:index="12" nillable="true" ma:displayName="Division" ma:default="Transversal" ma:format="Dropdown" ma:internalName="Division">
      <xsd:simpleType>
        <xsd:restriction base="dms:Choice">
          <xsd:enumeration value="Transversal"/>
          <xsd:enumeration value="Holding"/>
          <xsd:enumeration value="Agriculture"/>
          <xsd:enumeration value="Vigne"/>
          <xsd:enumeration value="Négoce"/>
          <xsd:enumeration value="Biotechs"/>
          <xsd:enumeration value="Malterie"/>
          <xsd:enumeration value="Meunerie"/>
          <xsd:enumeration value="Ingrédients"/>
          <xsd:enumeration value="Alimentaire"/>
          <xsd:enumeration value="Neuhauser"/>
          <xsd:enumeration value="Retai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_x00e9_matique_x0020_RH xmlns="997ed987-b562-43ce-873d-fa691bdaff83">Recrutement</Th_x00e9_matique_x0020_RH>
    <Division xmlns="997ed987-b562-43ce-873d-fa691bdaff83">Transversal</Division>
    <Type_x0020_de_x0020_document xmlns="997ed987-b562-43ce-873d-fa691bdaff83">Documents types</Type_x0020_de_x0020_document>
  </documentManagement>
</p:properties>
</file>

<file path=customXml/itemProps1.xml><?xml version="1.0" encoding="utf-8"?>
<ds:datastoreItem xmlns:ds="http://schemas.openxmlformats.org/officeDocument/2006/customXml" ds:itemID="{453A63FA-EDAD-4334-AA6E-6EADA1C68D76}">
  <ds:schemaRefs>
    <ds:schemaRef ds:uri="http://schemas.microsoft.com/sharepoint/v3/contenttype/forms"/>
  </ds:schemaRefs>
</ds:datastoreItem>
</file>

<file path=customXml/itemProps2.xml><?xml version="1.0" encoding="utf-8"?>
<ds:datastoreItem xmlns:ds="http://schemas.openxmlformats.org/officeDocument/2006/customXml" ds:itemID="{F036B0A7-07EC-4FAE-B5DB-976F1E1B8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6b64e-fe5b-4dc2-891a-f05dc046a5b7"/>
    <ds:schemaRef ds:uri="997ed987-b562-43ce-873d-fa691bdaf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90D848-BCC1-4D17-BAAA-058896E4BADB}">
  <ds:schemaRefs>
    <ds:schemaRef ds:uri="http://schemas.microsoft.com/office/infopath/2007/PartnerControls"/>
    <ds:schemaRef ds:uri="997ed987-b562-43ce-873d-fa691bdaff83"/>
    <ds:schemaRef ds:uri="http://purl.org/dc/elements/1.1/"/>
    <ds:schemaRef ds:uri="http://schemas.microsoft.com/office/2006/metadata/properties"/>
    <ds:schemaRef ds:uri="7b16b64e-fe5b-4dc2-891a-f05dc046a5b7"/>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366</TotalTime>
  <Words>110</Words>
  <Application>Microsoft Office PowerPoint</Application>
  <PresentationFormat>Personnalisé</PresentationFormat>
  <Paragraphs>18</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10</vt:i4>
      </vt:variant>
      <vt:variant>
        <vt:lpstr>Titres des diapositives</vt:lpstr>
      </vt:variant>
      <vt:variant>
        <vt:i4>1</vt:i4>
      </vt:variant>
    </vt:vector>
  </HeadingPairs>
  <TitlesOfParts>
    <vt:vector size="14" baseType="lpstr">
      <vt:lpstr>Arial</vt:lpstr>
      <vt:lpstr>Calibri</vt:lpstr>
      <vt:lpstr>Franklin Gothic Medium</vt:lpstr>
      <vt:lpstr>GROUPE_A4</vt:lpstr>
      <vt:lpstr>1_MOULINS_A4</vt:lpstr>
      <vt:lpstr>agri</vt:lpstr>
      <vt:lpstr>vigne</vt:lpstr>
      <vt:lpstr>2_vigne</vt:lpstr>
      <vt:lpstr>3_vigne</vt:lpstr>
      <vt:lpstr>4_vigne</vt:lpstr>
      <vt:lpstr>5_vigne</vt:lpstr>
      <vt:lpstr>6_vigne</vt:lpstr>
      <vt:lpstr>7_vigne</vt:lpstr>
      <vt:lpstr>LABORANTIN H/F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Gaetan Louis</dc:creator>
  <cp:lastModifiedBy>Marion Valle</cp:lastModifiedBy>
  <cp:revision>68</cp:revision>
  <dcterms:created xsi:type="dcterms:W3CDTF">2016-06-07T09:06:39Z</dcterms:created>
  <dcterms:modified xsi:type="dcterms:W3CDTF">2017-03-02T08:08:45Z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0x010100AD9DC470194362469A348E0C7A2B404A</vt:lpwstr>
  </property>
  <property fmtid="{D5CDD505-2E9C-101B-9397-08002B2CF9AE}" pid="3" name="Order">
    <vt:r8>79800</vt:r8>
  </property>
  <property fmtid="{D5CDD505-2E9C-101B-9397-08002B2CF9AE}" pid="4" name="_AdHocReviewCycleID">
    <vt:i4>1689873765</vt:i4>
  </property>
  <property fmtid="{D5CDD505-2E9C-101B-9397-08002B2CF9AE}" pid="5" name="_NewReviewCycle">
    <vt:lpwstr/>
  </property>
  <property fmtid="{D5CDD505-2E9C-101B-9397-08002B2CF9AE}" pid="6" name="_EmailSubject">
    <vt:lpwstr>Offre d'emploi</vt:lpwstr>
  </property>
  <property fmtid="{D5CDD505-2E9C-101B-9397-08002B2CF9AE}" pid="7" name="_AuthorEmail">
    <vt:lpwstr>mbernon@soufflet.com</vt:lpwstr>
  </property>
  <property fmtid="{D5CDD505-2E9C-101B-9397-08002B2CF9AE}" pid="8" name="_AuthorEmailDisplayName">
    <vt:lpwstr>Mathieu BERNON</vt:lpwstr>
  </property>
</Properties>
</file>